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8436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7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8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9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0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41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844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1844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fld id="{B4C71EC6-210F-42DE-9C53-41977AD35B3D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741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1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742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55576" y="2420888"/>
            <a:ext cx="7772400" cy="1920875"/>
          </a:xfrm>
        </p:spPr>
        <p:txBody>
          <a:bodyPr/>
          <a:lstStyle/>
          <a:p>
            <a:r>
              <a:rPr lang="ru-RU" sz="5400" dirty="0" err="1">
                <a:solidFill>
                  <a:srgbClr val="00B050"/>
                </a:solidFill>
                <a:effectLst/>
              </a:rPr>
              <a:t>В.А.Дереча</a:t>
            </a:r>
            <a:r>
              <a:rPr lang="ru-RU" sz="5400" dirty="0">
                <a:solidFill>
                  <a:srgbClr val="00B050"/>
                </a:solidFill>
                <a:effectLst/>
              </a:rPr>
              <a:t/>
            </a:r>
            <a:br>
              <a:rPr lang="ru-RU" sz="5400" dirty="0">
                <a:solidFill>
                  <a:srgbClr val="00B050"/>
                </a:solidFill>
                <a:effectLst/>
              </a:rPr>
            </a:br>
            <a:r>
              <a:rPr lang="ru-RU" sz="5400" dirty="0" smtClean="0">
                <a:effectLst/>
              </a:rPr>
              <a:t/>
            </a:r>
            <a:br>
              <a:rPr lang="ru-RU" sz="5400" dirty="0" smtClean="0">
                <a:effectLst/>
              </a:rPr>
            </a:br>
            <a:r>
              <a:rPr lang="ru-RU" sz="5400" dirty="0" smtClean="0">
                <a:solidFill>
                  <a:srgbClr val="FFFF00"/>
                </a:solidFill>
                <a:effectLst/>
              </a:rPr>
              <a:t>Стратегия </a:t>
            </a:r>
            <a:r>
              <a:rPr lang="ru-RU" sz="5400" dirty="0">
                <a:solidFill>
                  <a:srgbClr val="FFFF00"/>
                </a:solidFill>
                <a:effectLst/>
              </a:rPr>
              <a:t>и тактика лечения зависимостей от </a:t>
            </a:r>
            <a:r>
              <a:rPr lang="ru-RU" sz="5400" dirty="0" err="1">
                <a:solidFill>
                  <a:srgbClr val="FFFF00"/>
                </a:solidFill>
                <a:effectLst/>
              </a:rPr>
              <a:t>психоактивных</a:t>
            </a:r>
            <a:r>
              <a:rPr lang="ru-RU" sz="5400" dirty="0">
                <a:solidFill>
                  <a:srgbClr val="FFFF00"/>
                </a:solidFill>
                <a:effectLst/>
              </a:rPr>
              <a:t> веществ (ПАВ)</a:t>
            </a:r>
            <a:br>
              <a:rPr lang="ru-RU" sz="5400" dirty="0">
                <a:solidFill>
                  <a:srgbClr val="FFFF00"/>
                </a:solidFill>
                <a:effectLst/>
              </a:rPr>
            </a:br>
            <a:endParaRPr lang="ru-RU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159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  <a:effectLst/>
              </a:rPr>
              <a:t>4.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Основная цель лечения – достижение качественной ремиссии: </a:t>
            </a:r>
            <a:r>
              <a:rPr lang="ru-RU" dirty="0">
                <a:effectLst/>
              </a:rPr>
              <a:t>глубокой, устойчивой и длительной.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  <a:effectLst/>
              </a:rPr>
              <a:t>5.</a:t>
            </a:r>
            <a:r>
              <a:rPr lang="ru-RU" b="1" i="1" dirty="0">
                <a:solidFill>
                  <a:srgbClr val="00B050"/>
                </a:solidFill>
                <a:effectLst/>
              </a:rPr>
              <a:t>Способы достижения основной цели:</a:t>
            </a:r>
            <a:endParaRPr lang="ru-RU" b="1" dirty="0">
              <a:solidFill>
                <a:srgbClr val="00B050"/>
              </a:solidFill>
              <a:effectLst/>
            </a:endParaRPr>
          </a:p>
          <a:p>
            <a:r>
              <a:rPr lang="ru-RU" b="1" dirty="0">
                <a:solidFill>
                  <a:srgbClr val="00B050"/>
                </a:solidFill>
                <a:effectLst/>
              </a:rPr>
              <a:t>-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купирование </a:t>
            </a:r>
            <a:r>
              <a:rPr lang="ru-RU" dirty="0">
                <a:effectLst/>
              </a:rPr>
              <a:t>в полном объёме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абстинентных состояний</a:t>
            </a:r>
            <a:r>
              <a:rPr lang="ru-RU" b="1" dirty="0">
                <a:solidFill>
                  <a:srgbClr val="00B050"/>
                </a:solidFill>
                <a:effectLst/>
              </a:rPr>
              <a:t>:</a:t>
            </a:r>
            <a:r>
              <a:rPr lang="ru-RU" dirty="0">
                <a:effectLst/>
              </a:rPr>
              <a:t> вторичных </a:t>
            </a:r>
            <a:r>
              <a:rPr lang="ru-RU" dirty="0" err="1">
                <a:effectLst/>
              </a:rPr>
              <a:t>компульсивных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влечений+соматических</a:t>
            </a:r>
            <a:r>
              <a:rPr lang="ru-RU" dirty="0">
                <a:effectLst/>
              </a:rPr>
              <a:t> и психических абстинентных и </a:t>
            </a:r>
            <a:r>
              <a:rPr lang="ru-RU" dirty="0" err="1">
                <a:effectLst/>
              </a:rPr>
              <a:t>постабстинентных</a:t>
            </a:r>
            <a:r>
              <a:rPr lang="ru-RU" dirty="0">
                <a:effectLst/>
              </a:rPr>
              <a:t> расстройств;</a:t>
            </a:r>
          </a:p>
          <a:p>
            <a:r>
              <a:rPr lang="ru-RU" b="1" dirty="0">
                <a:solidFill>
                  <a:srgbClr val="00B050"/>
                </a:solidFill>
                <a:effectLst/>
              </a:rPr>
              <a:t>-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купирование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в полном объёме первичных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компульсивных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влечений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к ПАВ;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r>
              <a:rPr lang="ru-RU" sz="2800" b="1" dirty="0">
                <a:solidFill>
                  <a:srgbClr val="00B050"/>
                </a:solidFill>
                <a:effectLst/>
              </a:rPr>
              <a:t>-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поддерживающее лечение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, </a:t>
            </a:r>
            <a:r>
              <a:rPr lang="ru-RU" sz="2800" dirty="0">
                <a:effectLst/>
              </a:rPr>
              <a:t>направленное на дальнейшую </a:t>
            </a:r>
            <a:r>
              <a:rPr lang="ru-RU" sz="2800" dirty="0" err="1">
                <a:effectLst/>
              </a:rPr>
              <a:t>дезактуализацию</a:t>
            </a:r>
            <a:r>
              <a:rPr lang="ru-RU" sz="2800" dirty="0">
                <a:effectLst/>
              </a:rPr>
              <a:t> влечения к ПАВ;</a:t>
            </a:r>
          </a:p>
          <a:p>
            <a:r>
              <a:rPr lang="ru-RU" sz="2800" b="1" dirty="0">
                <a:solidFill>
                  <a:srgbClr val="00B050"/>
                </a:solidFill>
                <a:effectLst/>
              </a:rPr>
              <a:t>-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противорецидивное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 лечение,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>
                <a:effectLst/>
              </a:rPr>
              <a:t>направленное на:</a:t>
            </a:r>
          </a:p>
          <a:p>
            <a:r>
              <a:rPr lang="ru-RU" sz="2800" dirty="0">
                <a:effectLst/>
              </a:rPr>
              <a:t>+ снижение вреда от дополнительных патогенных факторов (ситуационных, психогенных, экзогенных); </a:t>
            </a:r>
          </a:p>
          <a:p>
            <a:r>
              <a:rPr lang="ru-RU" sz="2800" dirty="0">
                <a:effectLst/>
              </a:rPr>
              <a:t>+ купирование обострений зависимого состояния, влечения к ПАВ, «срывов»;</a:t>
            </a:r>
          </a:p>
          <a:p>
            <a:pPr marL="0" indent="0">
              <a:buNone/>
            </a:pPr>
            <a:r>
              <a:rPr lang="ru-RU" sz="2800" dirty="0">
                <a:effectLst/>
              </a:rPr>
              <a:t>Важнейшей задачей в тактике и стратегии оказания помощи </a:t>
            </a:r>
            <a:r>
              <a:rPr lang="ru-RU" sz="2800" dirty="0" err="1">
                <a:effectLst/>
              </a:rPr>
              <a:t>наркобольным</a:t>
            </a:r>
            <a:r>
              <a:rPr lang="ru-RU" sz="2800" dirty="0">
                <a:effectLst/>
              </a:rPr>
              <a:t> является –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психокоррекция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 и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психорекострукция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 личности</a:t>
            </a:r>
            <a:r>
              <a:rPr lang="ru-RU" sz="2800" dirty="0">
                <a:effectLst/>
              </a:rPr>
              <a:t> больного. Не менее значимы также мероприятия по наркопрофилактике и, в частности, -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профилактическое лечение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  </a:t>
            </a:r>
            <a:r>
              <a:rPr lang="ru-RU" sz="2800" dirty="0">
                <a:effectLst/>
              </a:rPr>
              <a:t>лиц, злоупотребляющих ПАВ без синдрома зависимости, но с пагубными последствиями.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6512" y="0"/>
            <a:ext cx="9180512" cy="65973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FFFF00"/>
                </a:solidFill>
                <a:effectLst/>
              </a:rPr>
              <a:t>Специфическая фармакотерапия (алкоголизм, опийная наркомания)</a:t>
            </a:r>
            <a:br>
              <a:rPr lang="ru-RU" sz="2800" b="1" i="1" dirty="0">
                <a:solidFill>
                  <a:srgbClr val="FFFF00"/>
                </a:solidFill>
                <a:effectLst/>
              </a:rPr>
            </a:br>
            <a:r>
              <a:rPr lang="ru-RU" sz="2800" b="1" i="1" dirty="0">
                <a:solidFill>
                  <a:srgbClr val="00B050"/>
                </a:solidFill>
                <a:effectLst/>
              </a:rPr>
              <a:t>1.Блокаторы опиатных рецепторов</a:t>
            </a:r>
            <a:endParaRPr lang="ru-RU" sz="2800" dirty="0">
              <a:solidFill>
                <a:srgbClr val="00B050"/>
              </a:solidFill>
              <a:effectLst/>
            </a:endParaRPr>
          </a:p>
          <a:p>
            <a:pPr marL="0" indent="0" algn="ctr">
              <a:buNone/>
            </a:pPr>
            <a:r>
              <a:rPr lang="ru-RU" sz="2800" b="1" i="1" dirty="0" err="1">
                <a:solidFill>
                  <a:srgbClr val="00B050"/>
                </a:solidFill>
                <a:effectLst/>
              </a:rPr>
              <a:t>Налтрексон</a:t>
            </a:r>
            <a:r>
              <a:rPr lang="ru-RU" sz="2800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(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антаксон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,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продетоксон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,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ревиа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)</a:t>
            </a:r>
            <a:endParaRPr lang="ru-RU" sz="2800" dirty="0">
              <a:solidFill>
                <a:srgbClr val="00B050"/>
              </a:solidFill>
              <a:effectLst/>
            </a:endParaRPr>
          </a:p>
          <a:p>
            <a:r>
              <a:rPr lang="ru-RU" sz="2800" b="1" i="1" dirty="0">
                <a:solidFill>
                  <a:srgbClr val="00B050"/>
                </a:solidFill>
                <a:effectLst/>
              </a:rPr>
              <a:t>Действие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:</a:t>
            </a:r>
            <a:r>
              <a:rPr lang="ru-RU" sz="2800" dirty="0">
                <a:effectLst/>
              </a:rPr>
              <a:t> </a:t>
            </a:r>
            <a:r>
              <a:rPr lang="ru-RU" sz="2400" dirty="0">
                <a:effectLst/>
              </a:rPr>
              <a:t>специфический антагонист опиоидных рецепторов, блокирует их, тем самым блокирует эйфорический компонент алкогольного и опийного опьянений. В результате </a:t>
            </a:r>
            <a:r>
              <a:rPr lang="ru-RU" sz="2400" b="1" i="1" dirty="0">
                <a:solidFill>
                  <a:srgbClr val="00B050"/>
                </a:solidFill>
                <a:effectLst/>
              </a:rPr>
              <a:t>создаются условия</a:t>
            </a:r>
            <a:r>
              <a:rPr lang="ru-RU" sz="2400" b="1" dirty="0">
                <a:solidFill>
                  <a:srgbClr val="00B050"/>
                </a:solidFill>
                <a:effectLst/>
              </a:rPr>
              <a:t> </a:t>
            </a:r>
            <a:r>
              <a:rPr lang="ru-RU" sz="2400" dirty="0">
                <a:effectLst/>
              </a:rPr>
              <a:t>для угасания страстного желания употребить алкоголь или уколоть дозу героина.</a:t>
            </a:r>
          </a:p>
          <a:p>
            <a:r>
              <a:rPr lang="ru-RU" sz="2400" dirty="0">
                <a:effectLst/>
              </a:rPr>
              <a:t>Капсулы, таблетки; для пролонгированного действия – </a:t>
            </a:r>
            <a:r>
              <a:rPr lang="ru-RU" sz="2400" dirty="0" err="1">
                <a:effectLst/>
              </a:rPr>
              <a:t>вивитрол</a:t>
            </a:r>
            <a:r>
              <a:rPr lang="ru-RU" sz="2400" dirty="0">
                <a:effectLst/>
              </a:rPr>
              <a:t> (в/м 380 мг 1р/4 </a:t>
            </a:r>
            <a:r>
              <a:rPr lang="ru-RU" sz="2400" dirty="0" err="1">
                <a:effectLst/>
              </a:rPr>
              <a:t>нед</a:t>
            </a:r>
            <a:r>
              <a:rPr lang="ru-RU" sz="2400" dirty="0">
                <a:effectLst/>
              </a:rPr>
              <a:t>).</a:t>
            </a:r>
          </a:p>
          <a:p>
            <a:r>
              <a:rPr lang="ru-RU" sz="2400" dirty="0">
                <a:effectLst/>
              </a:rPr>
              <a:t>Показания: алкогольная зависимость, опиоидная зависимость.</a:t>
            </a:r>
          </a:p>
          <a:p>
            <a:r>
              <a:rPr lang="ru-RU" sz="2400" dirty="0">
                <a:effectLst/>
              </a:rPr>
              <a:t>Метод лечения комплексный: сочетание фармакотерапии блокирующего действия с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когнитивно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-поведенческой психотерапией.</a:t>
            </a:r>
            <a:endParaRPr lang="ru-RU" sz="2800" b="1" dirty="0">
              <a:solidFill>
                <a:srgbClr val="00B050"/>
              </a:solidFill>
              <a:effectLst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err="1">
                <a:solidFill>
                  <a:srgbClr val="00B050"/>
                </a:solidFill>
                <a:effectLst/>
              </a:rPr>
              <a:t>Акампросат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(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кампрал</a:t>
            </a:r>
            <a:r>
              <a:rPr lang="ru-RU" b="1" i="1" dirty="0">
                <a:solidFill>
                  <a:srgbClr val="00B050"/>
                </a:solidFill>
                <a:effectLst/>
              </a:rPr>
              <a:t>)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r>
              <a:rPr lang="ru-RU" b="1" i="1" dirty="0">
                <a:solidFill>
                  <a:srgbClr val="00B050"/>
                </a:solidFill>
                <a:effectLst/>
              </a:rPr>
              <a:t>Действие: </a:t>
            </a:r>
            <a:r>
              <a:rPr lang="ru-RU" dirty="0">
                <a:effectLst/>
              </a:rPr>
              <a:t>вещество сложного состава, сходное по химической структуре с аминокислотными </a:t>
            </a:r>
            <a:r>
              <a:rPr lang="ru-RU" dirty="0" err="1">
                <a:effectLst/>
              </a:rPr>
              <a:t>нейромедиаторами</a:t>
            </a:r>
            <a:r>
              <a:rPr lang="ru-RU" dirty="0">
                <a:effectLst/>
              </a:rPr>
              <a:t>;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взаимодействует с ГАМК-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ергической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и опиоидными системами; снижает выраженность влечения к алкоголю в абстиненции и препятствует обострению влечения в ремиссии</a:t>
            </a:r>
            <a:r>
              <a:rPr lang="ru-RU" b="1" dirty="0">
                <a:solidFill>
                  <a:srgbClr val="00B050"/>
                </a:solidFill>
                <a:effectLst/>
              </a:rPr>
              <a:t>; </a:t>
            </a:r>
            <a:r>
              <a:rPr lang="ru-RU" dirty="0">
                <a:effectLst/>
              </a:rPr>
              <a:t>способствует формированию ремиссии, снижает риск рецидива.</a:t>
            </a:r>
          </a:p>
          <a:p>
            <a:r>
              <a:rPr lang="ru-RU" dirty="0">
                <a:effectLst/>
              </a:rPr>
              <a:t>Таблетки – по 2таб. 3р/с в течение 1 года.</a:t>
            </a:r>
          </a:p>
          <a:p>
            <a:r>
              <a:rPr lang="ru-RU" dirty="0">
                <a:effectLst/>
              </a:rPr>
              <a:t>Метод лечения – сочетание с психотерапией!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99392"/>
            <a:ext cx="9144000" cy="676875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effectLst/>
              </a:rPr>
              <a:t>2.Дофаминергические препараты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pPr marL="0" indent="0" algn="ctr">
              <a:buNone/>
            </a:pPr>
            <a:r>
              <a:rPr lang="ru-RU" i="1" dirty="0">
                <a:solidFill>
                  <a:srgbClr val="00B050"/>
                </a:solidFill>
                <a:effectLst/>
              </a:rPr>
              <a:t>(стимуляторы </a:t>
            </a:r>
            <a:r>
              <a:rPr lang="ru-RU" i="1" dirty="0" err="1">
                <a:solidFill>
                  <a:srgbClr val="00B050"/>
                </a:solidFill>
                <a:effectLst/>
              </a:rPr>
              <a:t>пресинаптических</a:t>
            </a:r>
            <a:r>
              <a:rPr lang="ru-RU" i="1" dirty="0">
                <a:solidFill>
                  <a:srgbClr val="00B050"/>
                </a:solidFill>
                <a:effectLst/>
              </a:rPr>
              <a:t> </a:t>
            </a:r>
            <a:r>
              <a:rPr lang="ru-RU" i="1" dirty="0" err="1">
                <a:solidFill>
                  <a:srgbClr val="00B050"/>
                </a:solidFill>
                <a:effectLst/>
              </a:rPr>
              <a:t>дофаминовых</a:t>
            </a:r>
            <a:r>
              <a:rPr lang="ru-RU" i="1" dirty="0">
                <a:solidFill>
                  <a:srgbClr val="00B050"/>
                </a:solidFill>
                <a:effectLst/>
              </a:rPr>
              <a:t> рецепторов)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r>
              <a:rPr lang="ru-RU" b="1" i="1" dirty="0">
                <a:solidFill>
                  <a:srgbClr val="00B050"/>
                </a:solidFill>
                <a:effectLst/>
              </a:rPr>
              <a:t>Действие: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агонисты дофамина снижают выраженность позитивных эффектов алкоголя и тем самым уменьшают его употребление,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создают условия для отвыкания. </a:t>
            </a:r>
            <a:r>
              <a:rPr lang="ru-RU" dirty="0">
                <a:effectLst/>
              </a:rPr>
              <a:t>Таким свойством наделен </a:t>
            </a:r>
            <a:r>
              <a:rPr lang="ru-RU" dirty="0" err="1">
                <a:effectLst/>
              </a:rPr>
              <a:t>противопаркинсонический</a:t>
            </a:r>
            <a:r>
              <a:rPr lang="ru-RU" dirty="0">
                <a:effectLst/>
              </a:rPr>
              <a:t> препарат – алкалоид спорыньи –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парлодел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(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бромомкрептин</a:t>
            </a:r>
            <a:r>
              <a:rPr lang="ru-RU" b="1" i="1" dirty="0">
                <a:solidFill>
                  <a:srgbClr val="00B050"/>
                </a:solidFill>
                <a:effectLst/>
              </a:rPr>
              <a:t>).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Но такими же </a:t>
            </a:r>
            <a:r>
              <a:rPr lang="ru-RU" dirty="0" err="1">
                <a:effectLst/>
              </a:rPr>
              <a:t>совйствами</a:t>
            </a:r>
            <a:r>
              <a:rPr lang="ru-RU" dirty="0">
                <a:effectLst/>
              </a:rPr>
              <a:t> обладают многие нейролептики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(антипсихотики):</a:t>
            </a:r>
            <a:endParaRPr lang="ru-RU" b="1" dirty="0">
              <a:solidFill>
                <a:srgbClr val="00B050"/>
              </a:solidFill>
              <a:effectLst/>
            </a:endParaRP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Тиаприд</a:t>
            </a:r>
            <a:r>
              <a:rPr lang="ru-RU" dirty="0">
                <a:effectLst/>
              </a:rPr>
              <a:t> (</a:t>
            </a:r>
            <a:r>
              <a:rPr lang="ru-RU" dirty="0" err="1">
                <a:effectLst/>
              </a:rPr>
              <a:t>тиапридал</a:t>
            </a:r>
            <a:r>
              <a:rPr lang="ru-RU" dirty="0">
                <a:effectLst/>
              </a:rPr>
              <a:t>).</a:t>
            </a: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Перфеназин</a:t>
            </a:r>
            <a:r>
              <a:rPr lang="ru-RU" dirty="0">
                <a:effectLst/>
              </a:rPr>
              <a:t> (</a:t>
            </a:r>
            <a:r>
              <a:rPr lang="ru-RU" dirty="0" err="1">
                <a:effectLst/>
              </a:rPr>
              <a:t>этаперазин</a:t>
            </a:r>
            <a:r>
              <a:rPr lang="ru-RU" dirty="0">
                <a:effectLst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endParaRPr lang="ru-RU" dirty="0" smtClean="0">
              <a:effectLst/>
            </a:endParaRPr>
          </a:p>
          <a:p>
            <a:r>
              <a:rPr lang="ru-RU" sz="3600" dirty="0" smtClean="0">
                <a:effectLst/>
              </a:rPr>
              <a:t>- </a:t>
            </a:r>
            <a:r>
              <a:rPr lang="ru-RU" sz="3600" dirty="0" err="1">
                <a:effectLst/>
              </a:rPr>
              <a:t>Трифтазин</a:t>
            </a:r>
            <a:r>
              <a:rPr lang="ru-RU" sz="3600" dirty="0">
                <a:effectLst/>
              </a:rPr>
              <a:t> (</a:t>
            </a:r>
            <a:r>
              <a:rPr lang="ru-RU" sz="3600" dirty="0" err="1">
                <a:effectLst/>
              </a:rPr>
              <a:t>стелазин</a:t>
            </a:r>
            <a:r>
              <a:rPr lang="ru-RU" sz="3600" dirty="0">
                <a:effectLst/>
              </a:rPr>
              <a:t>).</a:t>
            </a:r>
          </a:p>
          <a:p>
            <a:r>
              <a:rPr lang="ru-RU" sz="3600" dirty="0">
                <a:effectLst/>
              </a:rPr>
              <a:t>- </a:t>
            </a:r>
            <a:r>
              <a:rPr lang="ru-RU" sz="3600" dirty="0" err="1">
                <a:effectLst/>
              </a:rPr>
              <a:t>Клопиксол</a:t>
            </a:r>
            <a:r>
              <a:rPr lang="ru-RU" sz="3600" dirty="0">
                <a:effectLst/>
              </a:rPr>
              <a:t>-депо</a:t>
            </a:r>
          </a:p>
          <a:p>
            <a:r>
              <a:rPr lang="ru-RU" sz="3600" dirty="0">
                <a:effectLst/>
              </a:rPr>
              <a:t>- </a:t>
            </a:r>
            <a:r>
              <a:rPr lang="ru-RU" sz="3600" dirty="0" err="1">
                <a:effectLst/>
              </a:rPr>
              <a:t>Модитен</a:t>
            </a:r>
            <a:r>
              <a:rPr lang="ru-RU" sz="3600" dirty="0">
                <a:effectLst/>
              </a:rPr>
              <a:t>-депо (</a:t>
            </a:r>
            <a:r>
              <a:rPr lang="ru-RU" sz="3600" dirty="0" err="1">
                <a:effectLst/>
              </a:rPr>
              <a:t>флуфеназин</a:t>
            </a:r>
            <a:r>
              <a:rPr lang="ru-RU" sz="3600" dirty="0">
                <a:effectLst/>
              </a:rPr>
              <a:t> </a:t>
            </a:r>
            <a:r>
              <a:rPr lang="ru-RU" sz="3600" dirty="0" err="1">
                <a:effectLst/>
              </a:rPr>
              <a:t>деканоат</a:t>
            </a:r>
            <a:r>
              <a:rPr lang="ru-RU" sz="3600" dirty="0">
                <a:effectLst/>
              </a:rPr>
              <a:t>).</a:t>
            </a:r>
          </a:p>
          <a:p>
            <a:r>
              <a:rPr lang="ru-RU" sz="3600" dirty="0">
                <a:effectLst/>
              </a:rPr>
              <a:t>- </a:t>
            </a:r>
            <a:r>
              <a:rPr lang="ru-RU" sz="3600" dirty="0" err="1">
                <a:effectLst/>
              </a:rPr>
              <a:t>Пипотиазин</a:t>
            </a:r>
            <a:r>
              <a:rPr lang="ru-RU" sz="3600" dirty="0">
                <a:effectLst/>
              </a:rPr>
              <a:t> </a:t>
            </a:r>
            <a:r>
              <a:rPr lang="ru-RU" sz="3600" dirty="0" err="1">
                <a:effectLst/>
              </a:rPr>
              <a:t>пальминат</a:t>
            </a:r>
            <a:r>
              <a:rPr lang="ru-RU" sz="3600" dirty="0">
                <a:effectLst/>
              </a:rPr>
              <a:t> (</a:t>
            </a:r>
            <a:r>
              <a:rPr lang="ru-RU" sz="3600" dirty="0" err="1">
                <a:effectLst/>
              </a:rPr>
              <a:t>пипортил</a:t>
            </a:r>
            <a:r>
              <a:rPr lang="ru-RU" sz="3600" dirty="0">
                <a:effectLst/>
              </a:rPr>
              <a:t> L 4).</a:t>
            </a:r>
          </a:p>
          <a:p>
            <a:r>
              <a:rPr lang="ru-RU" sz="3600" dirty="0">
                <a:effectLst/>
              </a:rPr>
              <a:t>- </a:t>
            </a:r>
            <a:r>
              <a:rPr lang="ru-RU" sz="3600" dirty="0" err="1">
                <a:effectLst/>
              </a:rPr>
              <a:t>Рисперидон</a:t>
            </a:r>
            <a:r>
              <a:rPr lang="ru-RU" sz="3600" dirty="0">
                <a:effectLst/>
              </a:rPr>
              <a:t> (</a:t>
            </a:r>
            <a:r>
              <a:rPr lang="ru-RU" sz="3600" dirty="0" err="1">
                <a:effectLst/>
              </a:rPr>
              <a:t>рисполепт</a:t>
            </a:r>
            <a:r>
              <a:rPr lang="ru-RU" sz="3600" dirty="0">
                <a:effectLst/>
              </a:rPr>
              <a:t>) - </a:t>
            </a:r>
            <a:r>
              <a:rPr lang="ru-RU" sz="3600" b="1" i="1" dirty="0" err="1">
                <a:solidFill>
                  <a:srgbClr val="00B050"/>
                </a:solidFill>
                <a:effectLst/>
              </a:rPr>
              <a:t>конста</a:t>
            </a:r>
            <a:endParaRPr lang="ru-RU" sz="3600" b="1" dirty="0">
              <a:solidFill>
                <a:srgbClr val="00B050"/>
              </a:solidFill>
              <a:effectLst/>
            </a:endParaRPr>
          </a:p>
          <a:p>
            <a:r>
              <a:rPr lang="ru-RU" sz="3600" dirty="0">
                <a:effectLst/>
              </a:rPr>
              <a:t>- </a:t>
            </a:r>
            <a:r>
              <a:rPr lang="ru-RU" sz="3600" dirty="0" err="1">
                <a:effectLst/>
              </a:rPr>
              <a:t>Кветиапин</a:t>
            </a:r>
            <a:r>
              <a:rPr lang="ru-RU" sz="3600" dirty="0">
                <a:effectLst/>
              </a:rPr>
              <a:t> (</a:t>
            </a:r>
            <a:r>
              <a:rPr lang="ru-RU" sz="3600" dirty="0" err="1">
                <a:effectLst/>
              </a:rPr>
              <a:t>сероквель</a:t>
            </a:r>
            <a:r>
              <a:rPr lang="ru-RU" sz="3600" dirty="0">
                <a:effectLst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00B050"/>
                </a:solidFill>
                <a:effectLst/>
              </a:rPr>
              <a:t>Обоснование применения АА</a:t>
            </a:r>
            <a:endParaRPr lang="ru-RU" sz="2800" dirty="0">
              <a:solidFill>
                <a:srgbClr val="00B050"/>
              </a:solidFill>
              <a:effectLst/>
            </a:endParaRPr>
          </a:p>
          <a:p>
            <a:pPr marL="0" indent="0" algn="ctr">
              <a:buNone/>
            </a:pPr>
            <a:r>
              <a:rPr lang="ru-RU" sz="2800" b="1" i="1" dirty="0">
                <a:solidFill>
                  <a:srgbClr val="00B050"/>
                </a:solidFill>
                <a:effectLst/>
              </a:rPr>
              <a:t>При лечении зависимостей они применяются не только для подавления влечения к ПАВ, но и, главным образом, для коррекции зависимого состояния личности:</a:t>
            </a:r>
            <a:endParaRPr lang="ru-RU" sz="2800" dirty="0">
              <a:solidFill>
                <a:srgbClr val="00B050"/>
              </a:solidFill>
              <a:effectLst/>
            </a:endParaRPr>
          </a:p>
          <a:p>
            <a:r>
              <a:rPr lang="ru-RU" sz="2800" dirty="0">
                <a:effectLst/>
              </a:rPr>
              <a:t>1.В </a:t>
            </a:r>
            <a:r>
              <a:rPr lang="ru-RU" sz="2800" dirty="0" err="1">
                <a:effectLst/>
              </a:rPr>
              <a:t>зависимостном</a:t>
            </a:r>
            <a:r>
              <a:rPr lang="ru-RU" sz="2800" dirty="0">
                <a:effectLst/>
              </a:rPr>
              <a:t> состоянии личности наличествуют выраженные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обсессивно-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компульсивные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 механизмы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, </a:t>
            </a:r>
            <a:r>
              <a:rPr lang="ru-RU" sz="2800" dirty="0">
                <a:effectLst/>
              </a:rPr>
              <a:t>поддающиеся коррекции с помощью АА, в частности –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рисперидона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,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кветиапина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.</a:t>
            </a:r>
            <a:endParaRPr lang="ru-RU" sz="2800" b="1" dirty="0">
              <a:solidFill>
                <a:srgbClr val="00B050"/>
              </a:solidFill>
              <a:effectLst/>
            </a:endParaRPr>
          </a:p>
          <a:p>
            <a:r>
              <a:rPr lang="ru-RU" sz="2800" dirty="0">
                <a:effectLst/>
              </a:rPr>
              <a:t>2. 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В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личностных смыслах и ценностях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>
                <a:effectLst/>
              </a:rPr>
              <a:t>наркологических больных выражены сверхценные («</a:t>
            </a:r>
            <a:r>
              <a:rPr lang="ru-RU" sz="2800" dirty="0" err="1">
                <a:effectLst/>
              </a:rPr>
              <a:t>бредоподобные</a:t>
            </a:r>
            <a:r>
              <a:rPr lang="ru-RU" sz="2800" dirty="0">
                <a:effectLst/>
              </a:rPr>
              <a:t>») установки, поддающиеся коррекции новыми антипсихотиками, не обладающими седативным эффектом: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рисперидон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,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кветиапин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,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оланзапин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.</a:t>
            </a:r>
            <a:endParaRPr lang="ru-RU" sz="2800" b="1" dirty="0">
              <a:solidFill>
                <a:srgbClr val="00B050"/>
              </a:solidFill>
              <a:effectLst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endParaRPr lang="ru-RU" dirty="0" smtClean="0">
              <a:effectLst/>
            </a:endParaRPr>
          </a:p>
          <a:p>
            <a:r>
              <a:rPr lang="ru-RU" dirty="0" smtClean="0">
                <a:effectLst/>
              </a:rPr>
              <a:t>3.В </a:t>
            </a:r>
            <a:r>
              <a:rPr lang="ru-RU" dirty="0">
                <a:effectLst/>
              </a:rPr>
              <a:t>личностном мировоззрении, в жизненной позиции и в состоянии личности </a:t>
            </a:r>
            <a:r>
              <a:rPr lang="ru-RU" dirty="0" err="1">
                <a:effectLst/>
              </a:rPr>
              <a:t>наркобольных</a:t>
            </a:r>
            <a:r>
              <a:rPr lang="ru-RU" dirty="0">
                <a:effectLst/>
              </a:rPr>
              <a:t> доминируют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нарушения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квазипсихотического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типа</a:t>
            </a:r>
            <a:r>
              <a:rPr lang="ru-RU" b="1" dirty="0">
                <a:solidFill>
                  <a:srgbClr val="00B050"/>
                </a:solidFill>
                <a:effectLst/>
              </a:rPr>
              <a:t>, </a:t>
            </a:r>
            <a:r>
              <a:rPr lang="ru-RU" dirty="0">
                <a:effectLst/>
              </a:rPr>
              <a:t>получившие название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мании, т.е. безумия</a:t>
            </a:r>
            <a:r>
              <a:rPr lang="ru-RU" b="1" dirty="0">
                <a:solidFill>
                  <a:srgbClr val="00B050"/>
                </a:solidFill>
                <a:effectLst/>
              </a:rPr>
              <a:t>. </a:t>
            </a:r>
            <a:r>
              <a:rPr lang="ru-RU" dirty="0">
                <a:effectLst/>
              </a:rPr>
              <a:t>Личностное безумие тоже лучше всего </a:t>
            </a:r>
            <a:r>
              <a:rPr lang="ru-RU" dirty="0" err="1">
                <a:effectLst/>
              </a:rPr>
              <a:t>коррегировать</a:t>
            </a:r>
            <a:r>
              <a:rPr lang="ru-RU" dirty="0">
                <a:effectLst/>
              </a:rPr>
              <a:t> АА, особенно такими, как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оланзапин</a:t>
            </a:r>
            <a:r>
              <a:rPr lang="ru-RU" i="1" dirty="0">
                <a:effectLst/>
              </a:rPr>
              <a:t> </a:t>
            </a:r>
            <a:r>
              <a:rPr lang="ru-RU" dirty="0">
                <a:effectLst/>
              </a:rPr>
              <a:t>и </a:t>
            </a:r>
            <a:r>
              <a:rPr lang="ru-RU" dirty="0" err="1">
                <a:effectLst/>
              </a:rPr>
              <a:t>рисполепт</a:t>
            </a:r>
            <a:r>
              <a:rPr lang="ru-RU" dirty="0">
                <a:effectLst/>
              </a:rPr>
              <a:t> (в т.ч.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рисполепт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квиклет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для купирования острых влечений, а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рисполепт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конста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– для поддерживающего  лечения с целью формирования ремиссии).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00B050"/>
                </a:solidFill>
                <a:effectLst/>
              </a:rPr>
              <a:t>3.Серотонинергические препараты</a:t>
            </a:r>
            <a:endParaRPr lang="ru-RU" sz="2800" dirty="0">
              <a:solidFill>
                <a:srgbClr val="00B050"/>
              </a:solidFill>
              <a:effectLst/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rgbClr val="00B050"/>
                </a:solidFill>
                <a:effectLst/>
              </a:rPr>
              <a:t>Действие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: </a:t>
            </a:r>
            <a:r>
              <a:rPr lang="ru-RU" sz="2800" dirty="0">
                <a:effectLst/>
              </a:rPr>
              <a:t>восполняют выраженный дефицит серотонина у больных с алкогольной зависимостью и тем самым снижают потребность в алкогольной </a:t>
            </a:r>
            <a:r>
              <a:rPr lang="ru-RU" sz="2800" dirty="0" err="1">
                <a:effectLst/>
              </a:rPr>
              <a:t>эйфоризации</a:t>
            </a:r>
            <a:r>
              <a:rPr lang="ru-RU" sz="2800" dirty="0">
                <a:effectLst/>
              </a:rPr>
              <a:t>, уменьшают напряжение влечения к алкоголю.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Это антидепрессанты:</a:t>
            </a:r>
            <a:endParaRPr lang="ru-RU" sz="2800" b="1" dirty="0">
              <a:solidFill>
                <a:srgbClr val="00B050"/>
              </a:solidFill>
              <a:effectLst/>
            </a:endParaRPr>
          </a:p>
          <a:p>
            <a:r>
              <a:rPr lang="ru-RU" sz="2800" dirty="0">
                <a:effectLst/>
              </a:rPr>
              <a:t>- </a:t>
            </a:r>
            <a:r>
              <a:rPr lang="ru-RU" sz="2800" dirty="0" err="1">
                <a:effectLst/>
              </a:rPr>
              <a:t>Флуоксетин</a:t>
            </a:r>
            <a:r>
              <a:rPr lang="ru-RU" sz="2800" dirty="0">
                <a:effectLst/>
              </a:rPr>
              <a:t> (</a:t>
            </a:r>
            <a:r>
              <a:rPr lang="ru-RU" sz="2800" dirty="0" err="1">
                <a:effectLst/>
              </a:rPr>
              <a:t>прозак</a:t>
            </a:r>
            <a:r>
              <a:rPr lang="ru-RU" sz="2800" dirty="0">
                <a:effectLst/>
              </a:rPr>
              <a:t> и др.).</a:t>
            </a:r>
          </a:p>
          <a:p>
            <a:r>
              <a:rPr lang="ru-RU" sz="2800" dirty="0">
                <a:effectLst/>
              </a:rPr>
              <a:t>- </a:t>
            </a:r>
            <a:r>
              <a:rPr lang="ru-RU" sz="2800" dirty="0" err="1">
                <a:effectLst/>
              </a:rPr>
              <a:t>Флувоксамин</a:t>
            </a:r>
            <a:r>
              <a:rPr lang="ru-RU" sz="2800" dirty="0">
                <a:effectLst/>
              </a:rPr>
              <a:t> (</a:t>
            </a:r>
            <a:r>
              <a:rPr lang="ru-RU" sz="2800" dirty="0" err="1">
                <a:effectLst/>
              </a:rPr>
              <a:t>феварин</a:t>
            </a:r>
            <a:r>
              <a:rPr lang="ru-RU" sz="2800" dirty="0">
                <a:effectLst/>
              </a:rPr>
              <a:t>).</a:t>
            </a:r>
          </a:p>
          <a:p>
            <a:r>
              <a:rPr lang="ru-RU" sz="2800" dirty="0">
                <a:effectLst/>
              </a:rPr>
              <a:t>- </a:t>
            </a:r>
            <a:r>
              <a:rPr lang="ru-RU" sz="2800" dirty="0" err="1">
                <a:effectLst/>
              </a:rPr>
              <a:t>Сертралин</a:t>
            </a:r>
            <a:r>
              <a:rPr lang="ru-RU" sz="2800" dirty="0">
                <a:effectLst/>
              </a:rPr>
              <a:t> (</a:t>
            </a:r>
            <a:r>
              <a:rPr lang="ru-RU" sz="2800" dirty="0" err="1">
                <a:effectLst/>
              </a:rPr>
              <a:t>золофт</a:t>
            </a:r>
            <a:r>
              <a:rPr lang="ru-RU" sz="2800" dirty="0">
                <a:effectLst/>
              </a:rPr>
              <a:t>).</a:t>
            </a:r>
          </a:p>
          <a:p>
            <a:r>
              <a:rPr lang="ru-RU" sz="2800" dirty="0">
                <a:effectLst/>
              </a:rPr>
              <a:t>- </a:t>
            </a:r>
            <a:r>
              <a:rPr lang="ru-RU" sz="2800" dirty="0" err="1">
                <a:effectLst/>
              </a:rPr>
              <a:t>Миансерин</a:t>
            </a:r>
            <a:r>
              <a:rPr lang="ru-RU" sz="2800" dirty="0">
                <a:effectLst/>
              </a:rPr>
              <a:t> (</a:t>
            </a:r>
            <a:r>
              <a:rPr lang="ru-RU" sz="2800" dirty="0" err="1">
                <a:effectLst/>
              </a:rPr>
              <a:t>леривон</a:t>
            </a:r>
            <a:r>
              <a:rPr lang="ru-RU" sz="2800" dirty="0">
                <a:effectLst/>
              </a:rPr>
              <a:t>).</a:t>
            </a:r>
          </a:p>
          <a:p>
            <a:r>
              <a:rPr lang="ru-RU" sz="2800" dirty="0">
                <a:effectLst/>
              </a:rPr>
              <a:t>- </a:t>
            </a:r>
            <a:r>
              <a:rPr lang="ru-RU" sz="2800" dirty="0" err="1">
                <a:effectLst/>
              </a:rPr>
              <a:t>Тразодон</a:t>
            </a:r>
            <a:r>
              <a:rPr lang="ru-RU" sz="2800" dirty="0">
                <a:effectLst/>
              </a:rPr>
              <a:t> (</a:t>
            </a:r>
            <a:r>
              <a:rPr lang="ru-RU" sz="2800" dirty="0" err="1">
                <a:effectLst/>
              </a:rPr>
              <a:t>триттико</a:t>
            </a:r>
            <a:r>
              <a:rPr lang="ru-RU" sz="2800" dirty="0">
                <a:effectLst/>
              </a:rPr>
              <a:t>).</a:t>
            </a:r>
          </a:p>
          <a:p>
            <a:r>
              <a:rPr lang="ru-RU" sz="2800" dirty="0">
                <a:effectLst/>
              </a:rPr>
              <a:t>- </a:t>
            </a:r>
            <a:r>
              <a:rPr lang="ru-RU" sz="2800" dirty="0" err="1">
                <a:effectLst/>
              </a:rPr>
              <a:t>Миртазепин</a:t>
            </a:r>
            <a:r>
              <a:rPr lang="ru-RU" sz="2800" dirty="0">
                <a:effectLst/>
              </a:rPr>
              <a:t> (</a:t>
            </a:r>
            <a:r>
              <a:rPr lang="ru-RU" sz="2800" dirty="0" err="1">
                <a:effectLst/>
              </a:rPr>
              <a:t>миртазонал</a:t>
            </a:r>
            <a:r>
              <a:rPr lang="ru-RU" sz="2800" dirty="0">
                <a:effectLst/>
              </a:rPr>
              <a:t>).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effectLst/>
              </a:rPr>
              <a:t>4.Антипароксизмальные препараты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endParaRPr lang="ru-RU" b="1" i="1" dirty="0" smtClean="0">
              <a:solidFill>
                <a:srgbClr val="00B050"/>
              </a:solidFill>
              <a:effectLst/>
            </a:endParaRPr>
          </a:p>
          <a:p>
            <a:r>
              <a:rPr lang="ru-RU" b="1" i="1" dirty="0" smtClean="0">
                <a:solidFill>
                  <a:srgbClr val="00B050"/>
                </a:solidFill>
                <a:effectLst/>
              </a:rPr>
              <a:t>Действие</a:t>
            </a:r>
            <a:r>
              <a:rPr lang="ru-RU" b="1" i="1" dirty="0">
                <a:solidFill>
                  <a:srgbClr val="00B050"/>
                </a:solidFill>
                <a:effectLst/>
              </a:rPr>
              <a:t>: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подавляют эпилептиформную </a:t>
            </a:r>
            <a:r>
              <a:rPr lang="ru-RU" dirty="0" err="1">
                <a:effectLst/>
              </a:rPr>
              <a:t>электроактивность</a:t>
            </a:r>
            <a:r>
              <a:rPr lang="ru-RU" dirty="0">
                <a:effectLst/>
              </a:rPr>
              <a:t> в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лимбических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(«эмоциональных») структурах головного мозга,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которая возникает в результате множества повторных эйфорических эксцессов.</a:t>
            </a:r>
          </a:p>
          <a:p>
            <a:r>
              <a:rPr lang="ru-RU" dirty="0">
                <a:effectLst/>
              </a:rPr>
              <a:t>Усиление влечения к ПАВ алкоголю проявляется возбуждением в </a:t>
            </a:r>
            <a:r>
              <a:rPr lang="ru-RU" dirty="0" err="1">
                <a:effectLst/>
              </a:rPr>
              <a:t>лимбической</a:t>
            </a:r>
            <a:r>
              <a:rPr lang="ru-RU" dirty="0">
                <a:effectLst/>
              </a:rPr>
              <a:t> системе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вплоть до  припадков – и в синдроме отмены, и в белой горячке, и без них.</a:t>
            </a:r>
            <a:endParaRPr lang="ru-RU" b="1" dirty="0">
              <a:solidFill>
                <a:srgbClr val="00B050"/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FFFF00"/>
                </a:solidFill>
                <a:effectLst/>
              </a:rPr>
              <a:t>Психопатологическая характеристика психических расстройств и расстройств поведения вследствие употребления ПАВ</a:t>
            </a:r>
            <a:endParaRPr lang="ru-RU" dirty="0">
              <a:solidFill>
                <a:srgbClr val="FFFF00"/>
              </a:solidFill>
              <a:effectLst/>
            </a:endParaRPr>
          </a:p>
          <a:p>
            <a:endParaRPr lang="ru-RU" sz="2800" dirty="0" smtClean="0">
              <a:solidFill>
                <a:srgbClr val="00B050"/>
              </a:solidFill>
              <a:effectLst/>
            </a:endParaRPr>
          </a:p>
          <a:p>
            <a:r>
              <a:rPr lang="ru-RU" sz="2800" b="1" dirty="0" smtClean="0">
                <a:solidFill>
                  <a:srgbClr val="00B050"/>
                </a:solidFill>
                <a:effectLst/>
              </a:rPr>
              <a:t>1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.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Психопатологический объём симптомов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>
                <a:effectLst/>
              </a:rPr>
              <a:t>здесь варьирует в широком диапазоне от неосложнённого опьянения и опьянения с вредными последствиями до выраженных психозов и энцефалопатий с амнезиями и слабоумием.</a:t>
            </a:r>
          </a:p>
          <a:p>
            <a:r>
              <a:rPr lang="ru-RU" sz="2800" b="1" dirty="0">
                <a:solidFill>
                  <a:srgbClr val="00B050"/>
                </a:solidFill>
                <a:effectLst/>
              </a:rPr>
              <a:t>2.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Предпочтительны те же психопатологические синдромы, что и для </a:t>
            </a:r>
            <a:r>
              <a:rPr lang="en-US" sz="2800" b="1" i="1" dirty="0">
                <a:solidFill>
                  <a:srgbClr val="00B050"/>
                </a:solidFill>
                <a:effectLst/>
              </a:rPr>
              <a:t>F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0: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>
                <a:effectLst/>
              </a:rPr>
              <a:t>делирий; </a:t>
            </a:r>
            <a:r>
              <a:rPr lang="ru-RU" sz="2800" dirty="0" err="1">
                <a:effectLst/>
              </a:rPr>
              <a:t>амнестические</a:t>
            </a:r>
            <a:r>
              <a:rPr lang="ru-RU" sz="2800" dirty="0">
                <a:effectLst/>
              </a:rPr>
              <a:t> расстройства; лёгкое когнитивное нарушение, органическое снижение личности с возможной </a:t>
            </a:r>
            <a:r>
              <a:rPr lang="ru-RU" sz="2800" dirty="0" err="1">
                <a:effectLst/>
              </a:rPr>
              <a:t>психопатизацией</a:t>
            </a:r>
            <a:r>
              <a:rPr lang="ru-RU" sz="2800" dirty="0">
                <a:effectLst/>
              </a:rPr>
              <a:t>; деменция.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7863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Противоэпилептические препараты широкого действия  подавляют возбуждение в </a:t>
            </a:r>
            <a:r>
              <a:rPr lang="ru-RU" dirty="0" err="1">
                <a:effectLst/>
              </a:rPr>
              <a:t>лимбической</a:t>
            </a:r>
            <a:r>
              <a:rPr lang="ru-RU" dirty="0">
                <a:effectLst/>
              </a:rPr>
              <a:t> системе,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тем самым подавляют влечение к алкоголю и другим ПАВ</a:t>
            </a:r>
            <a:r>
              <a:rPr lang="ru-RU" b="1" dirty="0">
                <a:solidFill>
                  <a:srgbClr val="00B050"/>
                </a:solidFill>
                <a:effectLst/>
              </a:rPr>
              <a:t>, </a:t>
            </a:r>
            <a:r>
              <a:rPr lang="ru-RU" dirty="0">
                <a:effectLst/>
              </a:rPr>
              <a:t>купируют эмоциональные расстройства:</a:t>
            </a: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Карбамазепин</a:t>
            </a:r>
            <a:r>
              <a:rPr lang="ru-RU" dirty="0">
                <a:effectLst/>
              </a:rPr>
              <a:t> (</a:t>
            </a:r>
            <a:r>
              <a:rPr lang="ru-RU" dirty="0" err="1">
                <a:effectLst/>
              </a:rPr>
              <a:t>финлепсин</a:t>
            </a:r>
            <a:r>
              <a:rPr lang="ru-RU" dirty="0">
                <a:effectLst/>
              </a:rPr>
              <a:t> и др.).</a:t>
            </a: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Карбамазепин</a:t>
            </a:r>
            <a:r>
              <a:rPr lang="ru-RU" dirty="0">
                <a:effectLst/>
              </a:rPr>
              <a:t> – </a:t>
            </a:r>
            <a:r>
              <a:rPr lang="ru-RU" dirty="0" err="1">
                <a:effectLst/>
              </a:rPr>
              <a:t>ретард</a:t>
            </a:r>
            <a:r>
              <a:rPr lang="ru-RU" dirty="0">
                <a:effectLst/>
              </a:rPr>
              <a:t>.</a:t>
            </a: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Вальпроат</a:t>
            </a:r>
            <a:r>
              <a:rPr lang="ru-RU" dirty="0">
                <a:effectLst/>
              </a:rPr>
              <a:t> натрия (</a:t>
            </a:r>
            <a:r>
              <a:rPr lang="ru-RU" dirty="0" err="1">
                <a:effectLst/>
              </a:rPr>
              <a:t>конвулекс</a:t>
            </a:r>
            <a:r>
              <a:rPr lang="ru-RU" dirty="0">
                <a:effectLst/>
              </a:rPr>
              <a:t> и др.).</a:t>
            </a: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Депакин-хроно</a:t>
            </a:r>
            <a:r>
              <a:rPr lang="ru-RU" dirty="0">
                <a:effectLst/>
              </a:rPr>
              <a:t> (</a:t>
            </a:r>
            <a:r>
              <a:rPr lang="ru-RU" dirty="0" err="1">
                <a:effectLst/>
              </a:rPr>
              <a:t>вальпроевая</a:t>
            </a:r>
            <a:r>
              <a:rPr lang="ru-RU" dirty="0">
                <a:effectLst/>
              </a:rPr>
              <a:t> кислота)+</a:t>
            </a:r>
            <a:r>
              <a:rPr lang="ru-RU" dirty="0" err="1">
                <a:effectLst/>
              </a:rPr>
              <a:t>хроносфера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Ламотриджин</a:t>
            </a:r>
            <a:r>
              <a:rPr lang="ru-RU" dirty="0">
                <a:effectLst/>
              </a:rPr>
              <a:t> (</a:t>
            </a:r>
            <a:r>
              <a:rPr lang="ru-RU" dirty="0" err="1">
                <a:effectLst/>
              </a:rPr>
              <a:t>ламиктал</a:t>
            </a:r>
            <a:r>
              <a:rPr lang="ru-RU" dirty="0">
                <a:effectLst/>
              </a:rPr>
              <a:t> и др.).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dirty="0">
                <a:solidFill>
                  <a:srgbClr val="00B050"/>
                </a:solidFill>
                <a:effectLst/>
              </a:rPr>
              <a:t>5.ГАМК-ергические препараты</a:t>
            </a:r>
            <a:endParaRPr lang="ru-RU" sz="3600" dirty="0">
              <a:solidFill>
                <a:srgbClr val="00B050"/>
              </a:solidFill>
              <a:effectLst/>
            </a:endParaRPr>
          </a:p>
          <a:p>
            <a:endParaRPr lang="ru-RU" sz="3600" i="1" dirty="0" smtClean="0">
              <a:effectLst/>
            </a:endParaRPr>
          </a:p>
          <a:p>
            <a:r>
              <a:rPr lang="ru-RU" sz="3600" b="1" i="1" dirty="0" smtClean="0">
                <a:solidFill>
                  <a:srgbClr val="00B050"/>
                </a:solidFill>
                <a:effectLst/>
              </a:rPr>
              <a:t>Действие</a:t>
            </a:r>
            <a:r>
              <a:rPr lang="ru-RU" sz="3600" b="1" dirty="0">
                <a:solidFill>
                  <a:srgbClr val="00B050"/>
                </a:solidFill>
                <a:effectLst/>
              </a:rPr>
              <a:t>: </a:t>
            </a:r>
            <a:r>
              <a:rPr lang="ru-RU" sz="3600" dirty="0">
                <a:effectLst/>
              </a:rPr>
              <a:t>вызывают определённое ослабление влечения к алкоголю за счёт тормозного эффекта ГАМК.</a:t>
            </a:r>
          </a:p>
          <a:p>
            <a:r>
              <a:rPr lang="ru-RU" sz="3600" dirty="0">
                <a:effectLst/>
              </a:rPr>
              <a:t>Используются в </a:t>
            </a:r>
            <a:r>
              <a:rPr lang="ru-RU" sz="3600" b="1" i="1" dirty="0">
                <a:solidFill>
                  <a:srgbClr val="00B050"/>
                </a:solidFill>
                <a:effectLst/>
              </a:rPr>
              <a:t>качестве дополнительных средств</a:t>
            </a:r>
            <a:r>
              <a:rPr lang="ru-RU" sz="3600" b="1" dirty="0">
                <a:solidFill>
                  <a:srgbClr val="00B050"/>
                </a:solidFill>
                <a:effectLst/>
              </a:rPr>
              <a:t>,</a:t>
            </a:r>
            <a:r>
              <a:rPr lang="ru-RU" sz="3600" dirty="0">
                <a:effectLst/>
              </a:rPr>
              <a:t> в т.ч. с </a:t>
            </a:r>
            <a:r>
              <a:rPr lang="ru-RU" sz="3600" dirty="0" err="1">
                <a:effectLst/>
              </a:rPr>
              <a:t>ноотропным</a:t>
            </a:r>
            <a:r>
              <a:rPr lang="ru-RU" sz="3600" dirty="0">
                <a:effectLst/>
              </a:rPr>
              <a:t> эффектом: </a:t>
            </a:r>
            <a:r>
              <a:rPr lang="ru-RU" sz="3600" b="1" i="1" dirty="0" err="1">
                <a:solidFill>
                  <a:srgbClr val="00B050"/>
                </a:solidFill>
                <a:effectLst/>
              </a:rPr>
              <a:t>пикамилон</a:t>
            </a:r>
            <a:r>
              <a:rPr lang="ru-RU" sz="3600" b="1" i="1" dirty="0">
                <a:solidFill>
                  <a:srgbClr val="00B050"/>
                </a:solidFill>
                <a:effectLst/>
              </a:rPr>
              <a:t>, </a:t>
            </a:r>
            <a:r>
              <a:rPr lang="ru-RU" sz="3600" b="1" i="1" dirty="0" err="1">
                <a:solidFill>
                  <a:srgbClr val="00B050"/>
                </a:solidFill>
                <a:effectLst/>
              </a:rPr>
              <a:t>фенибут</a:t>
            </a:r>
            <a:r>
              <a:rPr lang="ru-RU" sz="3600" b="1" i="1" dirty="0">
                <a:solidFill>
                  <a:srgbClr val="00B050"/>
                </a:solidFill>
                <a:effectLst/>
              </a:rPr>
              <a:t>, ГАМК.</a:t>
            </a:r>
            <a:endParaRPr lang="ru-RU" sz="3600" b="1" dirty="0">
              <a:solidFill>
                <a:srgbClr val="00B050"/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effectLst/>
              </a:rPr>
              <a:t>6.Аверсивные средства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pPr marL="0" indent="0">
              <a:buNone/>
            </a:pPr>
            <a:endParaRPr lang="ru-RU" b="1" i="1" dirty="0" smtClean="0">
              <a:solidFill>
                <a:srgbClr val="00B050"/>
              </a:solidFill>
              <a:effectLst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B050"/>
                </a:solidFill>
                <a:effectLst/>
              </a:rPr>
              <a:t>Действие</a:t>
            </a:r>
            <a:r>
              <a:rPr lang="ru-RU" b="1" i="1" dirty="0">
                <a:solidFill>
                  <a:srgbClr val="00B050"/>
                </a:solidFill>
                <a:effectLst/>
              </a:rPr>
              <a:t>: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тошнотно-рвотное для закрепления условного рефлекса на запах и на употребление алкоголя («</a:t>
            </a:r>
            <a:r>
              <a:rPr lang="ru-RU" dirty="0" err="1">
                <a:effectLst/>
              </a:rPr>
              <a:t>аверсия</a:t>
            </a:r>
            <a:r>
              <a:rPr lang="ru-RU" dirty="0">
                <a:effectLst/>
              </a:rPr>
              <a:t>» - отвращение).</a:t>
            </a: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Апоморфин</a:t>
            </a:r>
            <a:r>
              <a:rPr lang="ru-RU" dirty="0">
                <a:effectLst/>
              </a:rPr>
              <a:t>.</a:t>
            </a:r>
          </a:p>
          <a:p>
            <a:r>
              <a:rPr lang="ru-RU" dirty="0">
                <a:effectLst/>
              </a:rPr>
              <a:t>- Эметин.</a:t>
            </a:r>
          </a:p>
          <a:p>
            <a:r>
              <a:rPr lang="ru-RU" dirty="0">
                <a:effectLst/>
              </a:rPr>
              <a:t>- Отвар чабреца.</a:t>
            </a:r>
          </a:p>
          <a:p>
            <a:r>
              <a:rPr lang="ru-RU" dirty="0">
                <a:effectLst/>
              </a:rPr>
              <a:t>- Отвар баранца.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00B050"/>
                </a:solidFill>
                <a:effectLst/>
              </a:rPr>
              <a:t>Метод лечения – сочетание с психотерапией.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effectLst/>
              </a:rPr>
              <a:t>7.Сенсибилизирующие средства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B050"/>
                </a:solidFill>
                <a:effectLst/>
              </a:rPr>
              <a:t>Действие: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тормозят активность </a:t>
            </a:r>
            <a:r>
              <a:rPr lang="ru-RU" dirty="0" err="1">
                <a:effectLst/>
              </a:rPr>
              <a:t>альдегиддегидрогеназы</a:t>
            </a:r>
            <a:r>
              <a:rPr lang="ru-RU" dirty="0">
                <a:effectLst/>
              </a:rPr>
              <a:t> и создают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интоксикацию  ацетальдегидом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при сочетании их употребления и употребления алкоголя. Эффект в целом тоже </a:t>
            </a:r>
            <a:r>
              <a:rPr lang="ru-RU" dirty="0" err="1">
                <a:effectLst/>
              </a:rPr>
              <a:t>аверсивный</a:t>
            </a:r>
            <a:r>
              <a:rPr lang="ru-RU" dirty="0">
                <a:effectLst/>
              </a:rPr>
              <a:t> и </a:t>
            </a:r>
            <a:r>
              <a:rPr lang="ru-RU" dirty="0" err="1">
                <a:effectLst/>
              </a:rPr>
              <a:t>условнорефлекторный</a:t>
            </a:r>
            <a:r>
              <a:rPr lang="ru-RU" dirty="0">
                <a:effectLst/>
              </a:rPr>
              <a:t>:</a:t>
            </a: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Дисульфирам</a:t>
            </a:r>
            <a:r>
              <a:rPr lang="ru-RU" dirty="0">
                <a:effectLst/>
              </a:rPr>
              <a:t> (</a:t>
            </a:r>
            <a:r>
              <a:rPr lang="ru-RU" dirty="0" err="1">
                <a:effectLst/>
              </a:rPr>
              <a:t>тетурам</a:t>
            </a:r>
            <a:r>
              <a:rPr lang="ru-RU" dirty="0">
                <a:effectLst/>
              </a:rPr>
              <a:t> и др.).</a:t>
            </a: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Лидевин</a:t>
            </a:r>
            <a:r>
              <a:rPr lang="ru-RU" dirty="0">
                <a:effectLst/>
              </a:rPr>
              <a:t> (</a:t>
            </a:r>
            <a:r>
              <a:rPr lang="ru-RU" dirty="0" err="1">
                <a:effectLst/>
              </a:rPr>
              <a:t>дисульфирам+витамины</a:t>
            </a:r>
            <a:r>
              <a:rPr lang="ru-RU" dirty="0">
                <a:effectLst/>
              </a:rPr>
              <a:t>).</a:t>
            </a:r>
          </a:p>
          <a:p>
            <a:r>
              <a:rPr lang="ru-RU" dirty="0">
                <a:effectLst/>
              </a:rPr>
              <a:t>- Цианамид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(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колме</a:t>
            </a:r>
            <a:r>
              <a:rPr lang="ru-RU" b="1" i="1" dirty="0">
                <a:solidFill>
                  <a:srgbClr val="00B050"/>
                </a:solidFill>
                <a:effectLst/>
              </a:rPr>
              <a:t>).</a:t>
            </a:r>
            <a:endParaRPr lang="ru-RU" b="1" dirty="0">
              <a:solidFill>
                <a:srgbClr val="00B050"/>
              </a:solidFill>
              <a:effectLst/>
            </a:endParaRPr>
          </a:p>
          <a:p>
            <a:r>
              <a:rPr lang="ru-RU" dirty="0">
                <a:effectLst/>
              </a:rPr>
              <a:t>- </a:t>
            </a:r>
            <a:r>
              <a:rPr lang="ru-RU" dirty="0" err="1">
                <a:effectLst/>
              </a:rPr>
              <a:t>Метронидазол</a:t>
            </a:r>
            <a:r>
              <a:rPr lang="ru-RU" dirty="0">
                <a:effectLst/>
              </a:rPr>
              <a:t>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(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клион</a:t>
            </a:r>
            <a:r>
              <a:rPr lang="ru-RU" b="1" i="1" dirty="0">
                <a:solidFill>
                  <a:srgbClr val="00B050"/>
                </a:solidFill>
                <a:effectLst/>
              </a:rPr>
              <a:t>).</a:t>
            </a:r>
            <a:endParaRPr lang="ru-RU" b="1" dirty="0">
              <a:solidFill>
                <a:srgbClr val="00B050"/>
              </a:solidFill>
              <a:effectLst/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B050"/>
                </a:solidFill>
                <a:effectLst/>
              </a:rPr>
              <a:t>Метод лечения – сочетание с психотерапией.</a:t>
            </a:r>
            <a:endParaRPr lang="ru-RU" b="1" dirty="0">
              <a:solidFill>
                <a:srgbClr val="00B050"/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effectLst/>
              </a:rPr>
              <a:t>8.Препараты метаболического действия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pPr marL="0" indent="0" algn="ctr">
              <a:buNone/>
            </a:pPr>
            <a:r>
              <a:rPr lang="ru-RU" b="1" i="1" dirty="0" err="1">
                <a:solidFill>
                  <a:srgbClr val="00B050"/>
                </a:solidFill>
                <a:effectLst/>
              </a:rPr>
              <a:t>Метадоксин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(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метадоксил</a:t>
            </a:r>
            <a:r>
              <a:rPr lang="ru-RU" b="1" i="1" dirty="0">
                <a:solidFill>
                  <a:srgbClr val="00B050"/>
                </a:solidFill>
                <a:effectLst/>
              </a:rPr>
              <a:t>)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endParaRPr lang="ru-RU" b="1" i="1" dirty="0" smtClean="0">
              <a:solidFill>
                <a:srgbClr val="00B050"/>
              </a:solidFill>
              <a:effectLst/>
            </a:endParaRPr>
          </a:p>
          <a:p>
            <a:r>
              <a:rPr lang="ru-RU" b="1" i="1" dirty="0" smtClean="0">
                <a:solidFill>
                  <a:srgbClr val="00B050"/>
                </a:solidFill>
                <a:effectLst/>
              </a:rPr>
              <a:t>Действие</a:t>
            </a:r>
            <a:r>
              <a:rPr lang="ru-RU" b="1" i="1" dirty="0">
                <a:solidFill>
                  <a:srgbClr val="00B050"/>
                </a:solidFill>
                <a:effectLst/>
              </a:rPr>
              <a:t>: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активирует ферменты, ускоряющие распад алкоголя и вывод его продуктов из организма;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снижает влечение к алкоголю</a:t>
            </a:r>
            <a:r>
              <a:rPr lang="ru-RU" b="1" dirty="0">
                <a:solidFill>
                  <a:srgbClr val="00B050"/>
                </a:solidFill>
                <a:effectLst/>
              </a:rPr>
              <a:t>, </a:t>
            </a:r>
            <a:r>
              <a:rPr lang="ru-RU" dirty="0">
                <a:effectLst/>
              </a:rPr>
              <a:t>облегчает абстинентные состояния.</a:t>
            </a:r>
          </a:p>
          <a:p>
            <a:r>
              <a:rPr lang="ru-RU" dirty="0">
                <a:effectLst/>
              </a:rPr>
              <a:t>Таблетки по 500 мг.</a:t>
            </a:r>
          </a:p>
          <a:p>
            <a:r>
              <a:rPr lang="ru-RU" dirty="0">
                <a:effectLst/>
              </a:rPr>
              <a:t>Ампулы по 300 мг для в/м и в/в.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FFFF00"/>
                </a:solidFill>
                <a:effectLst/>
              </a:rPr>
              <a:t>Формирование социальной компетентности личности </a:t>
            </a:r>
            <a:r>
              <a:rPr lang="ru-RU" b="1" i="1" dirty="0" err="1">
                <a:solidFill>
                  <a:srgbClr val="FFFF00"/>
                </a:solidFill>
                <a:effectLst/>
              </a:rPr>
              <a:t>наркологически</a:t>
            </a:r>
            <a:r>
              <a:rPr lang="ru-RU" b="1" i="1" dirty="0">
                <a:solidFill>
                  <a:srgbClr val="FFFF00"/>
                </a:solidFill>
                <a:effectLst/>
              </a:rPr>
              <a:t> больных в процессе их реабилитации</a:t>
            </a:r>
            <a:endParaRPr lang="ru-RU" dirty="0">
              <a:solidFill>
                <a:srgbClr val="FFFF00"/>
              </a:solidFill>
              <a:effectLst/>
            </a:endParaRPr>
          </a:p>
          <a:p>
            <a:r>
              <a:rPr lang="ru-RU" dirty="0">
                <a:effectLst/>
              </a:rPr>
              <a:t>Современные психиатрия и наркология становятся всё более общественно ориентированными, что требует разработки и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усовершенствования методов личностно - социального восстановления психически (в т.ч.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наркологически</a:t>
            </a:r>
            <a:r>
              <a:rPr lang="ru-RU" b="1" i="1" dirty="0">
                <a:solidFill>
                  <a:srgbClr val="00B050"/>
                </a:solidFill>
                <a:effectLst/>
              </a:rPr>
              <a:t>) больных. </a:t>
            </a:r>
            <a:r>
              <a:rPr lang="ru-RU" dirty="0">
                <a:effectLst/>
              </a:rPr>
              <a:t>В наркологии реабилитация тем важна, что зависимость от </a:t>
            </a:r>
            <a:r>
              <a:rPr lang="ru-RU" dirty="0" err="1">
                <a:effectLst/>
              </a:rPr>
              <a:t>психоактивных</a:t>
            </a:r>
            <a:r>
              <a:rPr lang="ru-RU" dirty="0">
                <a:effectLst/>
              </a:rPr>
              <a:t> веществ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является одним из результатов неадаптивной социализации личности.</a:t>
            </a:r>
            <a:endParaRPr lang="ru-RU" b="1" dirty="0">
              <a:solidFill>
                <a:srgbClr val="00B050"/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r>
              <a:rPr lang="ru-RU" dirty="0">
                <a:effectLst/>
              </a:rPr>
              <a:t>Практическое решение задач по реабилитации в психиатрии и наркологии показало, что наряду с личностно-реконструктивным психотерапевтическими подходами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здесь требуются также коррекционные медико-психологические и социально-психологические технологии.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Для обеспечения эффективности данной работы важно изучить характеристики не только социального функционирования больных, но и общего состояния их личности: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проявления либо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проаддиктивности</a:t>
            </a:r>
            <a:r>
              <a:rPr lang="ru-RU" b="1" i="1" dirty="0">
                <a:solidFill>
                  <a:srgbClr val="00B050"/>
                </a:solidFill>
                <a:effectLst/>
              </a:rPr>
              <a:t>, либо сформированной аддикции</a:t>
            </a:r>
            <a:r>
              <a:rPr lang="ru-RU" i="1" dirty="0">
                <a:effectLst/>
              </a:rPr>
              <a:t>.</a:t>
            </a:r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r>
              <a:rPr lang="ru-RU" dirty="0">
                <a:effectLst/>
              </a:rPr>
              <a:t>В отличии от полноценно функционирующих личностей,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личности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проаддиктивные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способны в полной мере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испытывать чувство комфорта лишь с добавлением «приправ»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и разогревания себя если не </a:t>
            </a:r>
            <a:r>
              <a:rPr lang="ru-RU" dirty="0" err="1">
                <a:effectLst/>
              </a:rPr>
              <a:t>психоактивными</a:t>
            </a:r>
            <a:r>
              <a:rPr lang="ru-RU" dirty="0">
                <a:effectLst/>
              </a:rPr>
              <a:t> веществами, то </a:t>
            </a:r>
            <a:r>
              <a:rPr lang="ru-RU" dirty="0" err="1">
                <a:effectLst/>
              </a:rPr>
              <a:t>фантазмами</a:t>
            </a:r>
            <a:r>
              <a:rPr lang="ru-RU" dirty="0">
                <a:effectLst/>
              </a:rPr>
              <a:t>, воображением, мечтами, философствованием, погружением в виртуальность («возможность»), что указывает на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наличие у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проаддиктивных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индивидуумов базовой личностной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дефицитарности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- прежде всего в плане самореализации и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самоактуализации</a:t>
            </a:r>
            <a:r>
              <a:rPr lang="ru-RU" b="1" i="1" dirty="0">
                <a:solidFill>
                  <a:srgbClr val="00B050"/>
                </a:solidFill>
                <a:effectLst/>
              </a:rPr>
              <a:t>. </a:t>
            </a:r>
            <a:endParaRPr lang="ru-RU" b="1" dirty="0">
              <a:solidFill>
                <a:srgbClr val="00B050"/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r>
              <a:rPr lang="ru-RU" b="1" i="1" dirty="0" err="1">
                <a:solidFill>
                  <a:srgbClr val="00B050"/>
                </a:solidFill>
                <a:effectLst/>
              </a:rPr>
              <a:t>Аддиктивность</a:t>
            </a:r>
            <a:r>
              <a:rPr lang="ru-RU" b="1" i="1" dirty="0">
                <a:solidFill>
                  <a:srgbClr val="00B050"/>
                </a:solidFill>
                <a:effectLst/>
              </a:rPr>
              <a:t>, как вид личностной патологии</a:t>
            </a:r>
            <a:r>
              <a:rPr lang="ru-RU" b="1" dirty="0">
                <a:solidFill>
                  <a:srgbClr val="00B050"/>
                </a:solidFill>
                <a:effectLst/>
              </a:rPr>
              <a:t>, </a:t>
            </a:r>
            <a:r>
              <a:rPr lang="ru-RU" dirty="0">
                <a:effectLst/>
              </a:rPr>
              <a:t>очевидна лишь тогда, когда поведение индивидуума и образ его жизни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приобретает черты «ненормальности». </a:t>
            </a:r>
            <a:r>
              <a:rPr lang="ru-RU" dirty="0">
                <a:effectLst/>
              </a:rPr>
              <a:t>Она в наибольшей мере проявляется захватывающими состояниями мании (безумия). Не случайно тяжелые зависимости достигают степени психоза. 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B050"/>
                </a:solidFill>
                <a:effectLst/>
              </a:rPr>
              <a:t>Структуру </a:t>
            </a:r>
            <a:r>
              <a:rPr lang="ru-RU" b="1" i="1" dirty="0" err="1">
                <a:solidFill>
                  <a:srgbClr val="00B050"/>
                </a:solidFill>
                <a:effectLst/>
              </a:rPr>
              <a:t>аддиктивного</a:t>
            </a:r>
            <a:r>
              <a:rPr lang="ru-RU" b="1" i="1" dirty="0">
                <a:solidFill>
                  <a:srgbClr val="00B050"/>
                </a:solidFill>
                <a:effectLst/>
              </a:rPr>
              <a:t> состояния личности</a:t>
            </a:r>
            <a:r>
              <a:rPr lang="ru-RU" b="1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можно представить следующим образом: </a:t>
            </a:r>
          </a:p>
          <a:p>
            <a:r>
              <a:rPr lang="ru-RU" dirty="0">
                <a:solidFill>
                  <a:srgbClr val="00B050"/>
                </a:solidFill>
                <a:effectLst/>
              </a:rPr>
              <a:t>- </a:t>
            </a:r>
            <a:r>
              <a:rPr lang="ru-RU" i="1" dirty="0" err="1">
                <a:solidFill>
                  <a:srgbClr val="00B050"/>
                </a:solidFill>
                <a:effectLst/>
              </a:rPr>
              <a:t>дефицитарность</a:t>
            </a:r>
            <a:r>
              <a:rPr lang="ru-RU" i="1" dirty="0">
                <a:solidFill>
                  <a:srgbClr val="00B050"/>
                </a:solidFill>
                <a:effectLst/>
              </a:rPr>
              <a:t> в социальном функционировании</a:t>
            </a:r>
            <a:r>
              <a:rPr lang="ru-RU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личности, недостаток положительного самочувствия и отсюда потребность в допингах;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endParaRPr lang="ru-RU" dirty="0" smtClean="0">
              <a:solidFill>
                <a:srgbClr val="00B050"/>
              </a:solidFill>
              <a:effectLst/>
            </a:endParaRPr>
          </a:p>
          <a:p>
            <a:r>
              <a:rPr lang="ru-RU" dirty="0" smtClean="0">
                <a:solidFill>
                  <a:srgbClr val="00B050"/>
                </a:solidFill>
                <a:effectLst/>
              </a:rPr>
              <a:t>- </a:t>
            </a:r>
            <a:r>
              <a:rPr lang="ru-RU" i="1" dirty="0">
                <a:solidFill>
                  <a:srgbClr val="00B050"/>
                </a:solidFill>
                <a:effectLst/>
              </a:rPr>
              <a:t>актуализация личностной </a:t>
            </a:r>
            <a:r>
              <a:rPr lang="ru-RU" i="1" dirty="0" err="1">
                <a:solidFill>
                  <a:srgbClr val="00B050"/>
                </a:solidFill>
                <a:effectLst/>
              </a:rPr>
              <a:t>проаддиктивности</a:t>
            </a:r>
            <a:r>
              <a:rPr lang="ru-RU" i="1" dirty="0">
                <a:solidFill>
                  <a:srgbClr val="00B050"/>
                </a:solidFill>
                <a:effectLst/>
              </a:rPr>
              <a:t> под влиянием определенных ситуаций,</a:t>
            </a:r>
            <a:r>
              <a:rPr lang="ru-RU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обычаев, информации, менталитета, субкультуры, мифологии, дефектов воспитания, подражания, социального научения; </a:t>
            </a:r>
          </a:p>
          <a:p>
            <a:r>
              <a:rPr lang="ru-RU" dirty="0">
                <a:solidFill>
                  <a:srgbClr val="00B050"/>
                </a:solidFill>
                <a:effectLst/>
              </a:rPr>
              <a:t>- </a:t>
            </a:r>
            <a:r>
              <a:rPr lang="ru-RU" i="1" dirty="0">
                <a:solidFill>
                  <a:srgbClr val="00B050"/>
                </a:solidFill>
                <a:effectLst/>
              </a:rPr>
              <a:t>стимуляция </a:t>
            </a:r>
            <a:r>
              <a:rPr lang="ru-RU" i="1" dirty="0" err="1">
                <a:solidFill>
                  <a:srgbClr val="00B050"/>
                </a:solidFill>
                <a:effectLst/>
              </a:rPr>
              <a:t>аддиктивной</a:t>
            </a:r>
            <a:r>
              <a:rPr lang="ru-RU" i="1" dirty="0">
                <a:solidFill>
                  <a:srgbClr val="00B050"/>
                </a:solidFill>
                <a:effectLst/>
              </a:rPr>
              <a:t> предрасположенности</a:t>
            </a:r>
            <a:r>
              <a:rPr lang="ru-RU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негативным воздействием на индивидуума со стороны семьи, школы, общества (порицание, наказание, свобода выбора, одобрение </a:t>
            </a:r>
            <a:r>
              <a:rPr lang="ru-RU" dirty="0" err="1">
                <a:effectLst/>
              </a:rPr>
              <a:t>аддиктивного</a:t>
            </a:r>
            <a:r>
              <a:rPr lang="ru-RU" dirty="0">
                <a:effectLst/>
              </a:rPr>
              <a:t> поведения);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r>
              <a:rPr lang="ru-RU" dirty="0">
                <a:effectLst/>
              </a:rPr>
              <a:t>3. Как и при F0,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возможны</a:t>
            </a:r>
            <a:r>
              <a:rPr lang="ru-RU" dirty="0">
                <a:effectLst/>
              </a:rPr>
              <a:t> пограничные </a:t>
            </a:r>
            <a:r>
              <a:rPr lang="ru-RU" dirty="0" err="1">
                <a:effectLst/>
              </a:rPr>
              <a:t>неврозоподобные</a:t>
            </a:r>
            <a:r>
              <a:rPr lang="ru-RU" dirty="0">
                <a:effectLst/>
              </a:rPr>
              <a:t> и </a:t>
            </a:r>
            <a:r>
              <a:rPr lang="ru-RU" dirty="0" err="1">
                <a:effectLst/>
              </a:rPr>
              <a:t>психопатоподобные</a:t>
            </a:r>
            <a:r>
              <a:rPr lang="ru-RU" dirty="0">
                <a:effectLst/>
              </a:rPr>
              <a:t> отклонения, а также психотические состояния, в т.ч. шизофреноподобные и аффективные расстройства. </a:t>
            </a:r>
          </a:p>
          <a:p>
            <a:r>
              <a:rPr lang="ru-RU" dirty="0">
                <a:effectLst/>
              </a:rPr>
              <a:t>4. Основное отличие от </a:t>
            </a:r>
            <a:r>
              <a:rPr lang="en-US" dirty="0">
                <a:effectLst/>
              </a:rPr>
              <a:t>F</a:t>
            </a:r>
            <a:r>
              <a:rPr lang="ru-RU" dirty="0">
                <a:effectLst/>
              </a:rPr>
              <a:t>0– в наличии синдрома зависимости, сердцевиной которой является </a:t>
            </a:r>
            <a:r>
              <a:rPr lang="ru-RU" dirty="0" err="1">
                <a:effectLst/>
              </a:rPr>
              <a:t>неутоляемая</a:t>
            </a:r>
            <a:r>
              <a:rPr lang="ru-RU" dirty="0">
                <a:effectLst/>
              </a:rPr>
              <a:t> потребность в объекте аддикции и эта потребность вновь и вновь возвращает пациента к объекту его интересов, удовольствий, смыслов, а затем – способов существования.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  <a:effectLst/>
              </a:rPr>
              <a:t>- </a:t>
            </a:r>
            <a:r>
              <a:rPr lang="ru-RU" i="1" dirty="0">
                <a:solidFill>
                  <a:srgbClr val="00B050"/>
                </a:solidFill>
                <a:effectLst/>
              </a:rPr>
              <a:t>актуализация </a:t>
            </a:r>
            <a:r>
              <a:rPr lang="ru-RU" i="1" dirty="0" err="1">
                <a:solidFill>
                  <a:srgbClr val="00B050"/>
                </a:solidFill>
                <a:effectLst/>
              </a:rPr>
              <a:t>аддиктивного</a:t>
            </a:r>
            <a:r>
              <a:rPr lang="ru-RU" i="1" dirty="0">
                <a:solidFill>
                  <a:srgbClr val="00B050"/>
                </a:solidFill>
                <a:effectLst/>
              </a:rPr>
              <a:t> состояния личности:</a:t>
            </a:r>
            <a:r>
              <a:rPr lang="ru-RU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созревание пристрастия, влечения, </a:t>
            </a:r>
            <a:r>
              <a:rPr lang="ru-RU" dirty="0" err="1">
                <a:effectLst/>
              </a:rPr>
              <a:t>компульсивности</a:t>
            </a:r>
            <a:r>
              <a:rPr lang="ru-RU" dirty="0">
                <a:effectLst/>
              </a:rPr>
              <a:t> влечения (</a:t>
            </a:r>
            <a:r>
              <a:rPr lang="ru-RU" dirty="0" err="1">
                <a:effectLst/>
              </a:rPr>
              <a:t>крэйвинг</a:t>
            </a:r>
            <a:r>
              <a:rPr lang="ru-RU" dirty="0">
                <a:effectLst/>
              </a:rPr>
              <a:t>), физической зависимости, утраты контроля поведения. </a:t>
            </a:r>
          </a:p>
          <a:p>
            <a:r>
              <a:rPr lang="ru-RU" i="1" dirty="0">
                <a:solidFill>
                  <a:srgbClr val="00B050"/>
                </a:solidFill>
                <a:effectLst/>
              </a:rPr>
              <a:t>Основа личностно-реконструктивных подходов в свете изложенного - это перестройка поведенческого профиля.</a:t>
            </a:r>
            <a:r>
              <a:rPr lang="ru-RU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Она может быть реализована в полной мере лишь с включением в систему реабилитации коррекционных поведенческих методов так называемой «третьей волны»: </a:t>
            </a:r>
            <a:r>
              <a:rPr lang="ru-RU" dirty="0" err="1">
                <a:effectLst/>
              </a:rPr>
              <a:t>мультимодальных</a:t>
            </a:r>
            <a:r>
              <a:rPr lang="ru-RU" dirty="0">
                <a:effectLst/>
              </a:rPr>
              <a:t>, диалектических и </a:t>
            </a:r>
            <a:r>
              <a:rPr lang="ru-RU" dirty="0" err="1">
                <a:effectLst/>
              </a:rPr>
              <a:t>когнитивно</a:t>
            </a:r>
            <a:r>
              <a:rPr lang="ru-RU" dirty="0">
                <a:effectLst/>
              </a:rPr>
              <a:t>-поведенческих.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FFFF00"/>
                </a:solidFill>
                <a:effectLst/>
              </a:rPr>
              <a:t>Обеспечение эффективности лечения и реабилитации </a:t>
            </a:r>
            <a:r>
              <a:rPr lang="ru-RU" b="1" i="1" dirty="0" err="1">
                <a:solidFill>
                  <a:srgbClr val="FFFF00"/>
                </a:solidFill>
                <a:effectLst/>
              </a:rPr>
              <a:t>наркологически</a:t>
            </a:r>
            <a:r>
              <a:rPr lang="ru-RU" b="1" i="1" dirty="0">
                <a:solidFill>
                  <a:srgbClr val="FFFF00"/>
                </a:solidFill>
                <a:effectLst/>
              </a:rPr>
              <a:t> больных</a:t>
            </a:r>
            <a:endParaRPr lang="ru-RU" dirty="0">
              <a:solidFill>
                <a:srgbClr val="FFFF00"/>
              </a:solidFill>
              <a:effectLst/>
            </a:endParaRPr>
          </a:p>
          <a:p>
            <a:r>
              <a:rPr lang="ru-RU" i="1" dirty="0">
                <a:solidFill>
                  <a:srgbClr val="00B050"/>
                </a:solidFill>
                <a:effectLst/>
              </a:rPr>
              <a:t>Эффективность лечения и реабилитации</a:t>
            </a:r>
            <a:r>
              <a:rPr lang="ru-RU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должна измеряться не только отказом от употребления ПАВ, но также </a:t>
            </a:r>
            <a:r>
              <a:rPr lang="ru-RU" i="1" dirty="0">
                <a:solidFill>
                  <a:srgbClr val="00B050"/>
                </a:solidFill>
                <a:effectLst/>
              </a:rPr>
              <a:t>качеством жизни больных и уровнем их социального функционирования.</a:t>
            </a:r>
            <a:r>
              <a:rPr lang="ru-RU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Однако смысловая и </a:t>
            </a:r>
            <a:r>
              <a:rPr lang="ru-RU" dirty="0" err="1">
                <a:effectLst/>
              </a:rPr>
              <a:t>потребностно</a:t>
            </a:r>
            <a:r>
              <a:rPr lang="ru-RU" dirty="0">
                <a:effectLst/>
              </a:rPr>
              <a:t>-мотивационная сфера личности больных изучается недостаточно. Между тем </a:t>
            </a:r>
            <a:r>
              <a:rPr lang="ru-RU" i="1" dirty="0">
                <a:solidFill>
                  <a:srgbClr val="00B050"/>
                </a:solidFill>
                <a:effectLst/>
              </a:rPr>
              <a:t>больные, прошедшие курсы лечения и реабилитации часто некритически относятся к своему социальному статусу и своей социальной компетентности. </a:t>
            </a:r>
            <a:endParaRPr lang="ru-RU" dirty="0">
              <a:solidFill>
                <a:srgbClr val="00B050"/>
              </a:solidFill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r>
              <a:rPr lang="ru-RU" dirty="0">
                <a:effectLst/>
              </a:rPr>
              <a:t>В процессе реабилитации психолого-психотерапевтическая коррекция данного </a:t>
            </a:r>
            <a:r>
              <a:rPr lang="ru-RU" dirty="0" err="1">
                <a:effectLst/>
              </a:rPr>
              <a:t>самоотношения</a:t>
            </a:r>
            <a:r>
              <a:rPr lang="ru-RU" dirty="0">
                <a:effectLst/>
              </a:rPr>
              <a:t> может быть более эффективной за счет использования показателей теста </a:t>
            </a:r>
            <a:r>
              <a:rPr lang="ru-RU" dirty="0" err="1">
                <a:effectLst/>
              </a:rPr>
              <a:t>смысложизненных</a:t>
            </a:r>
            <a:r>
              <a:rPr lang="ru-RU" dirty="0">
                <a:effectLst/>
              </a:rPr>
              <a:t> ориентации, </a:t>
            </a:r>
            <a:r>
              <a:rPr lang="ru-RU" dirty="0" err="1">
                <a:effectLst/>
              </a:rPr>
              <a:t>Гиссенского</a:t>
            </a:r>
            <a:r>
              <a:rPr lang="ru-RU" dirty="0">
                <a:effectLst/>
              </a:rPr>
              <a:t> личностного теста (социальная компетентность), методик изучения личностных ценностей (М. </a:t>
            </a:r>
            <a:r>
              <a:rPr lang="ru-RU" dirty="0" err="1">
                <a:effectLst/>
              </a:rPr>
              <a:t>Рокич</a:t>
            </a:r>
            <a:r>
              <a:rPr lang="ru-RU" dirty="0">
                <a:effectLst/>
              </a:rPr>
              <a:t>, Ш. Шварц) изучения </a:t>
            </a:r>
            <a:r>
              <a:rPr lang="ru-RU" dirty="0" err="1">
                <a:effectLst/>
              </a:rPr>
              <a:t>самоотношения</a:t>
            </a:r>
            <a:r>
              <a:rPr lang="ru-RU" dirty="0">
                <a:effectLst/>
              </a:rPr>
              <a:t> (МИС), что в целом </a:t>
            </a:r>
            <a:r>
              <a:rPr lang="ru-RU" i="1" dirty="0">
                <a:solidFill>
                  <a:srgbClr val="00B050"/>
                </a:solidFill>
                <a:effectLst/>
              </a:rPr>
              <a:t>существенно повышает у больных уровень их социального функционирования</a:t>
            </a:r>
            <a:r>
              <a:rPr lang="ru-RU" dirty="0">
                <a:solidFill>
                  <a:srgbClr val="00B050"/>
                </a:solidFill>
                <a:effectLst/>
              </a:rPr>
              <a:t> </a:t>
            </a:r>
            <a:r>
              <a:rPr lang="ru-RU" dirty="0">
                <a:effectLst/>
              </a:rPr>
              <a:t>и тем самым способствует более полным и длительным ремиссиям.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endParaRPr lang="ru-RU" dirty="0" smtClean="0">
              <a:effectLst/>
            </a:endParaRPr>
          </a:p>
          <a:p>
            <a:r>
              <a:rPr lang="ru-RU" dirty="0" smtClean="0">
                <a:effectLst/>
              </a:rPr>
              <a:t>Анализ </a:t>
            </a:r>
            <a:r>
              <a:rPr lang="ru-RU" dirty="0">
                <a:effectLst/>
              </a:rPr>
              <a:t>качества реабилитации указывает на то, что для получения стойких результатов недостаточно 6 - месячной реконструкции личности. Эта работа должна продолжаться не просто в форме психологической поддержки (в т.ч. в обществах анонимных пациентов), а осуществляться ещё на протяжении 2-3 лет </a:t>
            </a:r>
            <a:r>
              <a:rPr lang="ru-RU" i="1" dirty="0">
                <a:solidFill>
                  <a:srgbClr val="00B050"/>
                </a:solidFill>
                <a:effectLst/>
              </a:rPr>
              <a:t>по специальной программе формирования социальной компетентности личности.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4624"/>
            <a:ext cx="8712968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 err="1">
                <a:solidFill>
                  <a:srgbClr val="FFFF00"/>
                </a:solidFill>
                <a:effectLst/>
              </a:rPr>
              <a:t>Этиопатогенетическая</a:t>
            </a:r>
            <a:r>
              <a:rPr lang="ru-RU" sz="2800" b="1" i="1" dirty="0">
                <a:solidFill>
                  <a:srgbClr val="FFFF00"/>
                </a:solidFill>
                <a:effectLst/>
              </a:rPr>
              <a:t> характеристика психических расстройств поведения вследствие употребления ПАВ</a:t>
            </a:r>
            <a:endParaRPr lang="ru-RU" sz="2800" dirty="0">
              <a:solidFill>
                <a:srgbClr val="FFFF00"/>
              </a:solidFill>
              <a:effectLst/>
            </a:endParaRPr>
          </a:p>
          <a:p>
            <a:r>
              <a:rPr lang="ru-RU" sz="2800" dirty="0">
                <a:effectLst/>
              </a:rPr>
              <a:t>В этиологическом плане больных с зависимостями от ПАВ следует рассматривать в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биопсихосоциальном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 единстве их сущности.</a:t>
            </a:r>
          </a:p>
          <a:p>
            <a:r>
              <a:rPr lang="ru-RU" sz="2800" b="1" i="1" dirty="0">
                <a:solidFill>
                  <a:srgbClr val="00B050"/>
                </a:solidFill>
                <a:effectLst/>
              </a:rPr>
              <a:t>С биологической точки зрения </a:t>
            </a:r>
            <a:r>
              <a:rPr lang="ru-RU" sz="2800" dirty="0">
                <a:effectLst/>
              </a:rPr>
              <a:t>патогенетическое значение могут иметь не только алкоголизм и (или) наркомании в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родословной пациента, </a:t>
            </a:r>
            <a:r>
              <a:rPr lang="ru-RU" sz="2800" dirty="0">
                <a:effectLst/>
              </a:rPr>
              <a:t>но и любые другие виды аддикций, а также любые другие виды психопатологии, включая нарушения развития, психопатии, шизофрению, аффективные расстройства настроения, эпилепсию в роду больного.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r>
              <a:rPr lang="ru-RU" b="1" i="1" dirty="0">
                <a:solidFill>
                  <a:srgbClr val="00B050"/>
                </a:solidFill>
                <a:effectLst/>
              </a:rPr>
              <a:t>В психологическом аспекте </a:t>
            </a:r>
            <a:r>
              <a:rPr lang="ru-RU" dirty="0">
                <a:effectLst/>
              </a:rPr>
              <a:t>приобщению к употреблению ПАВ в наибольшей мере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способствуют определенные личностные характеристики </a:t>
            </a:r>
            <a:r>
              <a:rPr lang="ru-RU" dirty="0">
                <a:effectLst/>
              </a:rPr>
              <a:t>больных, личностные реакции и состояния, когда проявляются </a:t>
            </a:r>
            <a:r>
              <a:rPr lang="ru-RU" dirty="0" err="1">
                <a:effectLst/>
              </a:rPr>
              <a:t>дезадаптивные</a:t>
            </a:r>
            <a:r>
              <a:rPr lang="ru-RU" dirty="0">
                <a:effectLst/>
              </a:rPr>
              <a:t> поступки и отклоняющееся поведение во вред самому себе, когда нарушается  формирование самосознания, когда не созревает позитивная «Я-концепция» и когда не прививается рефлексия, т.е. не созревает критическое к себе отношение и критическая самоорганизация своего образа жизни.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Однако в том, что наркологические заболевания приобрели угрожающую всему человечеству распространенность, </a:t>
            </a:r>
            <a:r>
              <a:rPr lang="ru-RU" b="1" i="1" dirty="0">
                <a:solidFill>
                  <a:srgbClr val="00B050"/>
                </a:solidFill>
                <a:effectLst/>
              </a:rPr>
              <a:t>наибольшее значение принадлежит факторам социальным:</a:t>
            </a:r>
          </a:p>
          <a:p>
            <a:r>
              <a:rPr lang="ru-RU" dirty="0">
                <a:effectLst/>
              </a:rPr>
              <a:t>- доступность ПАВ и торговля ими;</a:t>
            </a:r>
          </a:p>
          <a:p>
            <a:r>
              <a:rPr lang="ru-RU" dirty="0">
                <a:effectLst/>
              </a:rPr>
              <a:t>- нездоровое состояние общественной нравственности, культуры и духовности;</a:t>
            </a:r>
          </a:p>
          <a:p>
            <a:r>
              <a:rPr lang="ru-RU" dirty="0">
                <a:effectLst/>
              </a:rPr>
              <a:t>- фактическое отсутствие в образовательных учреждениях всех уровней обязательной системы мер по воспитанию личности детей и подростков;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/>
          <a:lstStyle/>
          <a:p>
            <a:r>
              <a:rPr lang="ru-RU" dirty="0">
                <a:effectLst/>
              </a:rPr>
              <a:t>- негативный сдвиг в </a:t>
            </a:r>
            <a:r>
              <a:rPr lang="ru-RU" dirty="0" err="1">
                <a:effectLst/>
              </a:rPr>
              <a:t>смысложизненных</a:t>
            </a:r>
            <a:r>
              <a:rPr lang="ru-RU" dirty="0">
                <a:effectLst/>
              </a:rPr>
              <a:t> ориентациях человечества (призывы к отказу от традиционных ценностей, сталкивание религий и культур; насаждение </a:t>
            </a:r>
            <a:r>
              <a:rPr lang="ru-RU" dirty="0" err="1">
                <a:effectLst/>
              </a:rPr>
              <a:t>бездуховности</a:t>
            </a:r>
            <a:r>
              <a:rPr lang="ru-RU" dirty="0">
                <a:effectLst/>
              </a:rPr>
              <a:t>, бессодержательности, бессмысленности);</a:t>
            </a:r>
          </a:p>
          <a:p>
            <a:r>
              <a:rPr lang="ru-RU" dirty="0">
                <a:effectLst/>
              </a:rPr>
              <a:t>- распространенность отклоняющегося поведения и слабость мер по ее ограничению и профилактике;</a:t>
            </a:r>
          </a:p>
          <a:p>
            <a:r>
              <a:rPr lang="ru-RU" dirty="0">
                <a:effectLst/>
              </a:rPr>
              <a:t>- насаждение в обществе культа гедонизма, азарта, страстей, соблазнов, безудержного </a:t>
            </a:r>
            <a:r>
              <a:rPr lang="ru-RU" dirty="0" err="1">
                <a:effectLst/>
              </a:rPr>
              <a:t>потребительства</a:t>
            </a:r>
            <a:r>
              <a:rPr lang="ru-RU" dirty="0">
                <a:effectLst/>
              </a:rPr>
              <a:t>, неправедного обогащения и т.п.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80512" cy="666936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FFFF00"/>
                </a:solidFill>
                <a:effectLst/>
              </a:rPr>
              <a:t>Психические расстройства у больных наркологического профиля </a:t>
            </a:r>
            <a:endParaRPr lang="ru-RU" sz="2800" b="1" i="1" dirty="0" smtClean="0">
              <a:solidFill>
                <a:srgbClr val="FFFF00"/>
              </a:solidFill>
              <a:effectLst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B050"/>
                </a:solidFill>
                <a:effectLst/>
              </a:rPr>
              <a:t>-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Проаддиктивные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 расстройства </a:t>
            </a:r>
            <a:r>
              <a:rPr lang="ru-RU" sz="2800" dirty="0">
                <a:effectLst/>
              </a:rPr>
              <a:t>(</a:t>
            </a:r>
            <a:r>
              <a:rPr lang="ru-RU" sz="2800" dirty="0" err="1">
                <a:effectLst/>
              </a:rPr>
              <a:t>преморбидные</a:t>
            </a:r>
            <a:r>
              <a:rPr lang="ru-RU" sz="2800" dirty="0">
                <a:effectLst/>
              </a:rPr>
              <a:t> и </a:t>
            </a:r>
            <a:r>
              <a:rPr lang="ru-RU" sz="2800" dirty="0" err="1">
                <a:effectLst/>
              </a:rPr>
              <a:t>коморбидные</a:t>
            </a:r>
            <a:r>
              <a:rPr lang="ru-RU" sz="2800" dirty="0">
                <a:effectLst/>
              </a:rPr>
              <a:t>, влияющие и </a:t>
            </a:r>
            <a:r>
              <a:rPr lang="ru-RU" sz="2800" dirty="0" err="1">
                <a:effectLst/>
              </a:rPr>
              <a:t>патогенетически</a:t>
            </a:r>
            <a:r>
              <a:rPr lang="ru-RU" sz="2800" dirty="0">
                <a:effectLst/>
              </a:rPr>
              <a:t> и </a:t>
            </a:r>
            <a:r>
              <a:rPr lang="ru-RU" sz="2800" dirty="0" err="1">
                <a:effectLst/>
              </a:rPr>
              <a:t>патопластически</a:t>
            </a:r>
            <a:r>
              <a:rPr lang="ru-RU" sz="2800" dirty="0">
                <a:effectLst/>
              </a:rPr>
              <a:t>);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00B050"/>
                </a:solidFill>
                <a:effectLst/>
              </a:rPr>
              <a:t>- Собственно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аддиктивные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 расстройства: </a:t>
            </a:r>
          </a:p>
          <a:p>
            <a:r>
              <a:rPr lang="ru-RU" sz="2800" dirty="0">
                <a:effectLst/>
              </a:rPr>
              <a:t>- химическая зависимость организма;</a:t>
            </a:r>
          </a:p>
          <a:p>
            <a:r>
              <a:rPr lang="ru-RU" sz="2800" dirty="0">
                <a:effectLst/>
              </a:rPr>
              <a:t>- </a:t>
            </a:r>
            <a:r>
              <a:rPr lang="ru-RU" sz="2800" dirty="0" err="1">
                <a:effectLst/>
              </a:rPr>
              <a:t>зависимостное</a:t>
            </a:r>
            <a:r>
              <a:rPr lang="ru-RU" sz="2800" dirty="0">
                <a:effectLst/>
              </a:rPr>
              <a:t> состояние личности, как особый психопатологический феномен, а не только как патологическое влечение (ПВ);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00B050"/>
                </a:solidFill>
                <a:effectLst/>
              </a:rPr>
              <a:t>-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Метааддиктивные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 расстройства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>
                <a:effectLst/>
              </a:rPr>
              <a:t>(т.е. наступающие вследствие зависимости от ПАВ и вследствие хронической интоксикации): </a:t>
            </a:r>
            <a:r>
              <a:rPr lang="ru-RU" sz="2800" dirty="0" err="1">
                <a:effectLst/>
              </a:rPr>
              <a:t>неврозоподобные</a:t>
            </a:r>
            <a:r>
              <a:rPr lang="ru-RU" sz="2800" dirty="0">
                <a:effectLst/>
              </a:rPr>
              <a:t>; </a:t>
            </a:r>
            <a:r>
              <a:rPr lang="ru-RU" sz="2800" dirty="0" err="1">
                <a:effectLst/>
              </a:rPr>
              <a:t>психопатоподобные</a:t>
            </a:r>
            <a:r>
              <a:rPr lang="ru-RU" sz="2800" dirty="0">
                <a:effectLst/>
              </a:rPr>
              <a:t>; шизофреноподобные; </a:t>
            </a:r>
            <a:r>
              <a:rPr lang="ru-RU" sz="2800" dirty="0" err="1">
                <a:effectLst/>
              </a:rPr>
              <a:t>аффективноподобные</a:t>
            </a:r>
            <a:r>
              <a:rPr lang="ru-RU" sz="2800" dirty="0">
                <a:effectLst/>
              </a:rPr>
              <a:t>, органические.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712968" cy="666936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FFFF00"/>
                </a:solidFill>
                <a:effectLst/>
              </a:rPr>
              <a:t>Стратегия и тактика лечения зависимостей от </a:t>
            </a:r>
            <a:r>
              <a:rPr lang="ru-RU" b="1" i="1" dirty="0" smtClean="0">
                <a:solidFill>
                  <a:srgbClr val="FFFF00"/>
                </a:solidFill>
                <a:effectLst/>
              </a:rPr>
              <a:t>ПАВ</a:t>
            </a:r>
            <a:endParaRPr lang="ru-RU" sz="2800" dirty="0" smtClean="0">
              <a:effectLst/>
            </a:endParaRPr>
          </a:p>
          <a:p>
            <a:pPr marL="0" indent="0">
              <a:buNone/>
            </a:pPr>
            <a:r>
              <a:rPr lang="ru-RU" sz="2800" dirty="0" smtClean="0">
                <a:effectLst/>
              </a:rPr>
              <a:t>1.Необходимо </a:t>
            </a:r>
            <a:r>
              <a:rPr lang="ru-RU" sz="2800" dirty="0">
                <a:effectLst/>
              </a:rPr>
              <a:t>учитывать, что ещё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только в начале разработки</a:t>
            </a:r>
            <a:r>
              <a:rPr lang="ru-RU" sz="2800" dirty="0">
                <a:effectLst/>
              </a:rPr>
              <a:t> и применения находятся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специфические средства для собственно патогенетической терапии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>
                <a:effectLst/>
              </a:rPr>
              <a:t>алкогольной, опийной и иных видов зависимости от ПАВ.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  <a:effectLst/>
              </a:rPr>
              <a:t>2.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В стратегическом плане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>
                <a:effectLst/>
              </a:rPr>
              <a:t>прерогатива и в лечении, и, особенно, в реабилитации наркологических больных принадлежит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психотерапии и </a:t>
            </a:r>
            <a:r>
              <a:rPr lang="ru-RU" sz="2800" b="1" i="1" dirty="0" err="1">
                <a:solidFill>
                  <a:srgbClr val="00B050"/>
                </a:solidFill>
                <a:effectLst/>
              </a:rPr>
              <a:t>социотерапии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.</a:t>
            </a:r>
            <a:endParaRPr lang="ru-RU" sz="2800" b="1" dirty="0">
              <a:solidFill>
                <a:srgbClr val="00B050"/>
              </a:solidFill>
              <a:effectLst/>
            </a:endParaRPr>
          </a:p>
          <a:p>
            <a:pPr marL="0" indent="0">
              <a:buNone/>
            </a:pPr>
            <a:r>
              <a:rPr lang="ru-RU" sz="2800" dirty="0">
                <a:effectLst/>
              </a:rPr>
              <a:t>3.Применяемые лекарственные подходы и немедикаментозные </a:t>
            </a:r>
            <a:r>
              <a:rPr lang="ru-RU" sz="2800" b="1" i="1" dirty="0">
                <a:solidFill>
                  <a:srgbClr val="00B050"/>
                </a:solidFill>
                <a:effectLst/>
              </a:rPr>
              <a:t>методы направлены лишь на облегчение отвыкания пациентов</a:t>
            </a:r>
            <a:r>
              <a:rPr lang="ru-RU" sz="2800" b="1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>
                <a:effectLst/>
              </a:rPr>
              <a:t>от употребления ПАВ.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97070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Антипсихотики</Template>
  <TotalTime>55</TotalTime>
  <Words>1890</Words>
  <Application>Microsoft Office PowerPoint</Application>
  <PresentationFormat>Экран (4:3)</PresentationFormat>
  <Paragraphs>125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Arial</vt:lpstr>
      <vt:lpstr>Garamond</vt:lpstr>
      <vt:lpstr>Wingdings</vt:lpstr>
      <vt:lpstr>Течение</vt:lpstr>
      <vt:lpstr>В.А.Дереча  Стратегия и тактика лечения зависимостей от психоактивных веществ (ПАВ)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В.А.Дереча  Стратегия и тактика лечения зависимостей от психоактивных веществ (ПАВ) </dc:title>
  <dc:creator>User</dc:creator>
  <cp:lastModifiedBy>КотляроваСВ</cp:lastModifiedBy>
  <cp:revision>5</cp:revision>
  <dcterms:created xsi:type="dcterms:W3CDTF">2016-10-29T12:54:12Z</dcterms:created>
  <dcterms:modified xsi:type="dcterms:W3CDTF">2016-12-14T07:00:17Z</dcterms:modified>
</cp:coreProperties>
</file>