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5" r:id="rId5"/>
    <p:sldId id="263" r:id="rId6"/>
    <p:sldId id="267" r:id="rId7"/>
    <p:sldId id="266" r:id="rId8"/>
    <p:sldId id="268" r:id="rId9"/>
    <p:sldId id="260" r:id="rId10"/>
    <p:sldId id="261" r:id="rId11"/>
    <p:sldId id="272" r:id="rId12"/>
    <p:sldId id="271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FFCC00"/>
    <a:srgbClr val="FFCC99"/>
    <a:srgbClr val="FFCC66"/>
    <a:srgbClr val="BFA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CCB8E3-CC0B-4304-9BCC-D44FFDFCA39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CDDF79-657F-46D1-9EEB-02D6DB021316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/>
            <a:t>Решение </a:t>
          </a:r>
        </a:p>
        <a:p>
          <a:r>
            <a:rPr lang="ru-RU" b="1" dirty="0" smtClean="0"/>
            <a:t>коллегии Администрации Ростовской области                                                      </a:t>
          </a:r>
          <a:r>
            <a:rPr lang="ru-RU" dirty="0" smtClean="0"/>
            <a:t>от 26.10.2004  №103                               «Об организационно-структурных изменениях учреждений здравоохранения Ростовской области»</a:t>
          </a:r>
          <a:endParaRPr lang="ru-RU" dirty="0"/>
        </a:p>
      </dgm:t>
    </dgm:pt>
    <dgm:pt modelId="{03217535-A7ED-47CB-9130-450535AE6F47}" type="parTrans" cxnId="{5C50C5CD-7CD3-4B8E-AB66-BAA94B47E2F5}">
      <dgm:prSet/>
      <dgm:spPr/>
      <dgm:t>
        <a:bodyPr/>
        <a:lstStyle/>
        <a:p>
          <a:endParaRPr lang="ru-RU"/>
        </a:p>
      </dgm:t>
    </dgm:pt>
    <dgm:pt modelId="{65A1BFB8-6DB2-4EBD-90BE-C7EA9D4C4551}" type="sibTrans" cxnId="{5C50C5CD-7CD3-4B8E-AB66-BAA94B47E2F5}">
      <dgm:prSet/>
      <dgm:spPr/>
      <dgm:t>
        <a:bodyPr/>
        <a:lstStyle/>
        <a:p>
          <a:endParaRPr lang="ru-RU"/>
        </a:p>
      </dgm:t>
    </dgm:pt>
    <dgm:pt modelId="{838104B9-CCB7-4E3F-AE07-4E49FFE6BCA7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/>
            <a:t>Приказ </a:t>
          </a:r>
        </a:p>
        <a:p>
          <a:r>
            <a:rPr lang="ru-RU" b="1" dirty="0" smtClean="0"/>
            <a:t>министерства здравоохранения Ростовской области </a:t>
          </a:r>
        </a:p>
        <a:p>
          <a:r>
            <a:rPr lang="ru-RU" dirty="0" smtClean="0"/>
            <a:t>от 28.10.2004 № 411</a:t>
          </a:r>
          <a:endParaRPr lang="ru-RU" dirty="0"/>
        </a:p>
      </dgm:t>
    </dgm:pt>
    <dgm:pt modelId="{1974AFE6-0DFD-4C66-A586-7FF66C12FC73}" type="parTrans" cxnId="{4E24959B-2A7F-4000-86F2-37E5962AE2D8}">
      <dgm:prSet/>
      <dgm:spPr/>
      <dgm:t>
        <a:bodyPr/>
        <a:lstStyle/>
        <a:p>
          <a:endParaRPr lang="ru-RU"/>
        </a:p>
      </dgm:t>
    </dgm:pt>
    <dgm:pt modelId="{740DE036-BFF0-4AD5-9E12-0CBD9064033B}" type="sibTrans" cxnId="{4E24959B-2A7F-4000-86F2-37E5962AE2D8}">
      <dgm:prSet/>
      <dgm:spPr/>
      <dgm:t>
        <a:bodyPr/>
        <a:lstStyle/>
        <a:p>
          <a:endParaRPr lang="ru-RU"/>
        </a:p>
      </dgm:t>
    </dgm:pt>
    <dgm:pt modelId="{7DCD91DD-7E13-40DC-861C-658D37CB4A86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Из состава центральных районных больниц области  </a:t>
          </a:r>
          <a:r>
            <a:rPr lang="ru-RU" i="1" dirty="0" smtClean="0"/>
            <a:t>переданы </a:t>
          </a:r>
          <a:r>
            <a:rPr lang="ru-RU" dirty="0" smtClean="0"/>
            <a:t>в состав наркологического диспансера г. Ростова-на-Дону, Азовского, Волгодонского, Гуковского, Новочеркасского, Таганрогского и Шахтинского наркологических диспансеров </a:t>
          </a:r>
          <a:r>
            <a:rPr lang="ru-RU" i="1" dirty="0" smtClean="0"/>
            <a:t>наркологические отделения и кабинеты врачей-психиатров-наркологов</a:t>
          </a:r>
          <a:endParaRPr lang="ru-RU" i="1" dirty="0"/>
        </a:p>
      </dgm:t>
    </dgm:pt>
    <dgm:pt modelId="{F1C5F484-9343-4285-8949-C9F59618886F}" type="parTrans" cxnId="{ABD23C37-F4B3-4C2B-B2EB-960F0617550B}">
      <dgm:prSet/>
      <dgm:spPr/>
      <dgm:t>
        <a:bodyPr/>
        <a:lstStyle/>
        <a:p>
          <a:endParaRPr lang="ru-RU"/>
        </a:p>
      </dgm:t>
    </dgm:pt>
    <dgm:pt modelId="{8606F7FB-E2B4-4007-93C3-7307BA40FAC8}" type="sibTrans" cxnId="{ABD23C37-F4B3-4C2B-B2EB-960F0617550B}">
      <dgm:prSet/>
      <dgm:spPr/>
      <dgm:t>
        <a:bodyPr/>
        <a:lstStyle/>
        <a:p>
          <a:endParaRPr lang="ru-RU"/>
        </a:p>
      </dgm:t>
    </dgm:pt>
    <dgm:pt modelId="{36AB3AE5-8C69-4608-9EC6-4BB6875CC7E6}" type="pres">
      <dgm:prSet presAssocID="{38CCB8E3-CC0B-4304-9BCC-D44FFDFCA39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B0C762-CBE6-40F3-BF68-B6920C919C70}" type="pres">
      <dgm:prSet presAssocID="{B5CDDF79-657F-46D1-9EEB-02D6DB02131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88DD1-A33C-40C5-805C-A47F7B9F208E}" type="pres">
      <dgm:prSet presAssocID="{65A1BFB8-6DB2-4EBD-90BE-C7EA9D4C4551}" presName="sibTrans" presStyleCnt="0"/>
      <dgm:spPr/>
    </dgm:pt>
    <dgm:pt modelId="{6999FC5C-99E5-44C5-8535-AABD326F215F}" type="pres">
      <dgm:prSet presAssocID="{838104B9-CCB7-4E3F-AE07-4E49FFE6BCA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4DE3B-F230-481D-8AF7-1BD40DC9692A}" type="pres">
      <dgm:prSet presAssocID="{740DE036-BFF0-4AD5-9E12-0CBD9064033B}" presName="sibTrans" presStyleCnt="0"/>
      <dgm:spPr/>
    </dgm:pt>
    <dgm:pt modelId="{F4740C9D-6279-4AC6-A829-BE25945EC64F}" type="pres">
      <dgm:prSet presAssocID="{7DCD91DD-7E13-40DC-861C-658D37CB4A86}" presName="node" presStyleLbl="node1" presStyleIdx="2" presStyleCnt="3" custScaleX="139826" custScaleY="131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F4D211-C696-435A-9134-B383C2FF13FF}" type="presOf" srcId="{7DCD91DD-7E13-40DC-861C-658D37CB4A86}" destId="{F4740C9D-6279-4AC6-A829-BE25945EC64F}" srcOrd="0" destOrd="0" presId="urn:microsoft.com/office/officeart/2005/8/layout/default"/>
    <dgm:cxn modelId="{B29B1774-ADDC-4A2D-9CB6-626549D464C5}" type="presOf" srcId="{B5CDDF79-657F-46D1-9EEB-02D6DB021316}" destId="{77B0C762-CBE6-40F3-BF68-B6920C919C70}" srcOrd="0" destOrd="0" presId="urn:microsoft.com/office/officeart/2005/8/layout/default"/>
    <dgm:cxn modelId="{4E24959B-2A7F-4000-86F2-37E5962AE2D8}" srcId="{38CCB8E3-CC0B-4304-9BCC-D44FFDFCA391}" destId="{838104B9-CCB7-4E3F-AE07-4E49FFE6BCA7}" srcOrd="1" destOrd="0" parTransId="{1974AFE6-0DFD-4C66-A586-7FF66C12FC73}" sibTransId="{740DE036-BFF0-4AD5-9E12-0CBD9064033B}"/>
    <dgm:cxn modelId="{ABD23C37-F4B3-4C2B-B2EB-960F0617550B}" srcId="{38CCB8E3-CC0B-4304-9BCC-D44FFDFCA391}" destId="{7DCD91DD-7E13-40DC-861C-658D37CB4A86}" srcOrd="2" destOrd="0" parTransId="{F1C5F484-9343-4285-8949-C9F59618886F}" sibTransId="{8606F7FB-E2B4-4007-93C3-7307BA40FAC8}"/>
    <dgm:cxn modelId="{5C50C5CD-7CD3-4B8E-AB66-BAA94B47E2F5}" srcId="{38CCB8E3-CC0B-4304-9BCC-D44FFDFCA391}" destId="{B5CDDF79-657F-46D1-9EEB-02D6DB021316}" srcOrd="0" destOrd="0" parTransId="{03217535-A7ED-47CB-9130-450535AE6F47}" sibTransId="{65A1BFB8-6DB2-4EBD-90BE-C7EA9D4C4551}"/>
    <dgm:cxn modelId="{CA244611-E6E0-46D3-A54A-31AA342C9DC9}" type="presOf" srcId="{38CCB8E3-CC0B-4304-9BCC-D44FFDFCA391}" destId="{36AB3AE5-8C69-4608-9EC6-4BB6875CC7E6}" srcOrd="0" destOrd="0" presId="urn:microsoft.com/office/officeart/2005/8/layout/default"/>
    <dgm:cxn modelId="{992DB7B4-D9AC-4268-B341-C49B9486746C}" type="presOf" srcId="{838104B9-CCB7-4E3F-AE07-4E49FFE6BCA7}" destId="{6999FC5C-99E5-44C5-8535-AABD326F215F}" srcOrd="0" destOrd="0" presId="urn:microsoft.com/office/officeart/2005/8/layout/default"/>
    <dgm:cxn modelId="{31880F1E-4D6E-43FD-9696-291D71A48F93}" type="presParOf" srcId="{36AB3AE5-8C69-4608-9EC6-4BB6875CC7E6}" destId="{77B0C762-CBE6-40F3-BF68-B6920C919C70}" srcOrd="0" destOrd="0" presId="urn:microsoft.com/office/officeart/2005/8/layout/default"/>
    <dgm:cxn modelId="{7947AED0-6B40-4302-B3DC-154A9A62717C}" type="presParOf" srcId="{36AB3AE5-8C69-4608-9EC6-4BB6875CC7E6}" destId="{FAE88DD1-A33C-40C5-805C-A47F7B9F208E}" srcOrd="1" destOrd="0" presId="urn:microsoft.com/office/officeart/2005/8/layout/default"/>
    <dgm:cxn modelId="{C4F0AF43-9E43-44A4-9B10-D75657E85972}" type="presParOf" srcId="{36AB3AE5-8C69-4608-9EC6-4BB6875CC7E6}" destId="{6999FC5C-99E5-44C5-8535-AABD326F215F}" srcOrd="2" destOrd="0" presId="urn:microsoft.com/office/officeart/2005/8/layout/default"/>
    <dgm:cxn modelId="{2E62CB09-5A5D-47E4-B8AB-E850F6172DA8}" type="presParOf" srcId="{36AB3AE5-8C69-4608-9EC6-4BB6875CC7E6}" destId="{DC44DE3B-F230-481D-8AF7-1BD40DC9692A}" srcOrd="3" destOrd="0" presId="urn:microsoft.com/office/officeart/2005/8/layout/default"/>
    <dgm:cxn modelId="{321FA44D-C072-4080-8863-ABB259869670}" type="presParOf" srcId="{36AB3AE5-8C69-4608-9EC6-4BB6875CC7E6}" destId="{F4740C9D-6279-4AC6-A829-BE25945EC64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2AB2A-B928-41F5-A781-13E28EF2C08D}" type="datetimeFigureOut">
              <a:rPr lang="ru-RU" smtClean="0"/>
              <a:pPr/>
              <a:t>07.12.2016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44B44-5A9D-40C3-ACB1-7873EF966D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848872" cy="201865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работы Ростовской области по централизации наркологической службы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56" y="4869160"/>
            <a:ext cx="9144000" cy="864096"/>
          </a:xfrm>
          <a:scene3d>
            <a:camera prst="perspectiveFront"/>
            <a:lightRig rig="threePt" dir="t"/>
          </a:scene3d>
        </p:spPr>
        <p:txBody>
          <a:bodyPr>
            <a:normAutofit fontScale="92500" lnSpcReduction="10000"/>
            <a:scene3d>
              <a:camera prst="perspectiveBelow"/>
              <a:lightRig rig="threePt" dir="t"/>
            </a:scene3d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врач ГБУ РО </a:t>
            </a:r>
          </a:p>
          <a:p>
            <a:pPr algn="just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«Наркологический диспансер»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r>
              <a:rPr lang="ru-RU" sz="2800" b="1" spc="-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Е.В. Малышко </a:t>
            </a:r>
            <a:endParaRPr lang="ru-RU" sz="2800" b="1" spc="-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6669360"/>
          </a:xfrm>
        </p:spPr>
      </p:pic>
      <p:sp>
        <p:nvSpPr>
          <p:cNvPr id="2" name="Прямоугольник 1"/>
          <p:cNvSpPr/>
          <p:nvPr/>
        </p:nvSpPr>
        <p:spPr>
          <a:xfrm>
            <a:off x="395536" y="0"/>
            <a:ext cx="8208912" cy="5486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Структурные подразделения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ГБУ РО «Наркологический диспансер»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59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539552" y="1556792"/>
            <a:ext cx="3600400" cy="4658088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Приказ</a:t>
            </a:r>
          </a:p>
          <a:p>
            <a:pPr algn="ctr"/>
            <a:r>
              <a:rPr lang="ru-RU" sz="2400" dirty="0" smtClean="0"/>
              <a:t>министерства здравоохранения Ростовской области </a:t>
            </a:r>
          </a:p>
          <a:p>
            <a:pPr algn="ctr"/>
            <a:r>
              <a:rPr lang="ru-RU" sz="2400" dirty="0" smtClean="0"/>
              <a:t>от </a:t>
            </a:r>
            <a:r>
              <a:rPr lang="ru-RU" sz="2400" dirty="0"/>
              <a:t>11.03.2016   </a:t>
            </a:r>
            <a:r>
              <a:rPr lang="ru-RU" sz="2400" dirty="0" smtClean="0"/>
              <a:t>             № 395                          </a:t>
            </a:r>
            <a:r>
              <a:rPr lang="ru-RU" sz="2400" dirty="0"/>
              <a:t>«О ведомственной централизации»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2835" y="116632"/>
            <a:ext cx="8496944" cy="7920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Централизация наркологической службы Ростовской области</a:t>
            </a: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4580394" y="1554109"/>
            <a:ext cx="3600400" cy="4658088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Приказ </a:t>
            </a:r>
          </a:p>
          <a:p>
            <a:pPr algn="ctr"/>
            <a:r>
              <a:rPr lang="ru-RU" sz="2000" dirty="0" smtClean="0"/>
              <a:t>министерства здравоохранения Ростовской области </a:t>
            </a:r>
          </a:p>
          <a:p>
            <a:pPr algn="ctr"/>
            <a:r>
              <a:rPr lang="ru-RU" sz="2000" dirty="0" smtClean="0"/>
              <a:t>от 23.05.2016 №821  «О приведении системы финансирования здравоохранения требованиям действующего </a:t>
            </a:r>
            <a:r>
              <a:rPr lang="ru-RU" sz="2000" dirty="0"/>
              <a:t>бюджетного законодательства»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23274"/>
            <a:ext cx="1096963" cy="89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25" y="1074493"/>
            <a:ext cx="1096963" cy="842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10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3" y="3212976"/>
            <a:ext cx="9500020" cy="3645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8336" cy="33123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Благодарю </a:t>
            </a:r>
            <a:endParaRPr lang="ru-RU" sz="8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 внимание !</a:t>
            </a:r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90875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64" y="2834295"/>
            <a:ext cx="4374859" cy="42484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64" y="662590"/>
            <a:ext cx="4716016" cy="45243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8071"/>
            <a:ext cx="5489631" cy="45243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064896" cy="86409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Ростовская</a:t>
            </a:r>
            <a:r>
              <a:rPr lang="ru-RU" dirty="0" smtClean="0"/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60" y="818071"/>
            <a:ext cx="6581807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Блок-схема: узел 4"/>
          <p:cNvSpPr/>
          <p:nvPr/>
        </p:nvSpPr>
        <p:spPr>
          <a:xfrm>
            <a:off x="3923928" y="4859570"/>
            <a:ext cx="216024" cy="2286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-32895" y="1700808"/>
            <a:ext cx="4392488" cy="648072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500" b="1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Территория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-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    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100,8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 тыс. км</a:t>
            </a:r>
            <a:r>
              <a:rPr lang="ru-RU" b="1" baseline="30000" dirty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2</a:t>
            </a:r>
            <a:endParaRPr lang="ru-RU" b="1" dirty="0">
              <a:solidFill>
                <a:schemeClr val="accent5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772" y="2600741"/>
            <a:ext cx="4292898" cy="648072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Численность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 – 4 242,1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 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cs typeface="Aharoni" panose="02010803020104030203" pitchFamily="2" charset="-79"/>
              </a:rPr>
              <a:t>тыс. человек  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06" y="3717032"/>
            <a:ext cx="424161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4193"/>
            <a:ext cx="417646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323528" y="0"/>
            <a:ext cx="8496944" cy="7178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/>
              <a:t>Из истории наркологической службы Ростовской области</a:t>
            </a:r>
            <a:endParaRPr lang="ru-RU" sz="2600" dirty="0"/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3793224" y="764704"/>
            <a:ext cx="2553075" cy="2765832"/>
          </a:xfrm>
          <a:prstGeom prst="rightArrowCallout">
            <a:avLst>
              <a:gd name="adj1" fmla="val 25000"/>
              <a:gd name="adj2" fmla="val 23582"/>
              <a:gd name="adj3" fmla="val 25000"/>
              <a:gd name="adj4" fmla="val 6497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</a:t>
            </a:r>
            <a:r>
              <a:rPr lang="ru-RU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Горисполкома от 02.02.1977г</a:t>
            </a:r>
            <a:r>
              <a:rPr lang="ru-RU" sz="1900" dirty="0"/>
              <a:t>. </a:t>
            </a: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3707904" y="3717032"/>
            <a:ext cx="2638395" cy="3058946"/>
          </a:xfrm>
          <a:prstGeom prst="right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Распоряжение Облисполкома </a:t>
            </a:r>
            <a:r>
              <a:rPr lang="ru-RU" sz="1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1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06.12.1983г</a:t>
            </a:r>
            <a:r>
              <a:rPr lang="ru-RU" sz="1900" dirty="0"/>
              <a:t>. </a:t>
            </a: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6346299" y="908719"/>
            <a:ext cx="2618189" cy="2621817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«Городской наркологический диспансер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6332987" y="3912963"/>
            <a:ext cx="2559493" cy="2773702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«Областной наркологический диспансер»</a:t>
            </a:r>
          </a:p>
        </p:txBody>
      </p:sp>
    </p:spTree>
    <p:extLst>
      <p:ext uri="{BB962C8B-B14F-4D97-AF65-F5344CB8AC3E}">
        <p14:creationId xmlns:p14="http://schemas.microsoft.com/office/powerpoint/2010/main" val="3802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860" y="3861048"/>
            <a:ext cx="2487612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35100" y="116632"/>
            <a:ext cx="8485372" cy="7200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Из истории наркологической службы Ростовской области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717" y="3861048"/>
            <a:ext cx="2487613" cy="1781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91" y="936745"/>
            <a:ext cx="2487613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634" y="981987"/>
            <a:ext cx="2669781" cy="1897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57" y="3789040"/>
            <a:ext cx="2654251" cy="1761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693" y="970341"/>
            <a:ext cx="2738417" cy="1897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Горизонтальный свиток 14"/>
          <p:cNvSpPr/>
          <p:nvPr/>
        </p:nvSpPr>
        <p:spPr>
          <a:xfrm>
            <a:off x="3719014" y="2297877"/>
            <a:ext cx="2358316" cy="1419153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«Наркологический диспансер                             г. Волгодонска» - создан 04.02.1987 </a:t>
            </a:r>
            <a:endParaRPr lang="ru-RU" sz="1600" dirty="0"/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6516216" y="2297877"/>
            <a:ext cx="2448272" cy="1365967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«Наркологический диспансер                             г. </a:t>
            </a:r>
            <a:r>
              <a:rPr lang="ru-RU" sz="1600" dirty="0" smtClean="0"/>
              <a:t>Гуково» - создан</a:t>
            </a:r>
          </a:p>
          <a:p>
            <a:pPr algn="ctr"/>
            <a:r>
              <a:rPr lang="ru-RU" sz="1600" dirty="0" smtClean="0"/>
              <a:t>26.02.1987 </a:t>
            </a:r>
            <a:endParaRPr lang="ru-RU" sz="1600" dirty="0"/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765272" y="5247657"/>
            <a:ext cx="2229020" cy="1493711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«Наркологический диспансер                             г. </a:t>
            </a:r>
            <a:r>
              <a:rPr lang="ru-RU" sz="1600" dirty="0" smtClean="0"/>
              <a:t>Новочеркасска</a:t>
            </a:r>
            <a:r>
              <a:rPr lang="ru-RU" sz="1600" dirty="0"/>
              <a:t>» - создан </a:t>
            </a:r>
            <a:r>
              <a:rPr lang="ru-RU" sz="1600" dirty="0" smtClean="0"/>
              <a:t>14.08.1985 </a:t>
            </a:r>
            <a:endParaRPr lang="ru-RU" sz="1600" dirty="0"/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3749952" y="5221894"/>
            <a:ext cx="2229020" cy="1493711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«Наркологический диспансер                             г. </a:t>
            </a:r>
            <a:r>
              <a:rPr lang="ru-RU" sz="1600" dirty="0" smtClean="0"/>
              <a:t>Таганрога» </a:t>
            </a:r>
            <a:r>
              <a:rPr lang="ru-RU" sz="1600" dirty="0"/>
              <a:t>- создан </a:t>
            </a:r>
            <a:r>
              <a:rPr lang="ru-RU" sz="1600" dirty="0" smtClean="0"/>
              <a:t>10.08.1987 </a:t>
            </a:r>
            <a:endParaRPr lang="ru-RU" sz="1600" dirty="0"/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6616391" y="5157192"/>
            <a:ext cx="2229020" cy="1421703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«Наркологический диспансер                             г. </a:t>
            </a:r>
            <a:r>
              <a:rPr lang="ru-RU" sz="1600" dirty="0" smtClean="0"/>
              <a:t>Шахты» </a:t>
            </a:r>
            <a:r>
              <a:rPr lang="ru-RU" sz="1600" dirty="0"/>
              <a:t>- создан</a:t>
            </a:r>
          </a:p>
          <a:p>
            <a:pPr algn="ctr"/>
            <a:r>
              <a:rPr lang="ru-RU" sz="1600" dirty="0" smtClean="0"/>
              <a:t>01.01.1989</a:t>
            </a:r>
            <a:endParaRPr lang="ru-RU" sz="1600" dirty="0"/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765272" y="2351063"/>
            <a:ext cx="2229020" cy="1365967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«Наркологический диспансер</a:t>
            </a:r>
            <a:r>
              <a:rPr lang="ru-RU" sz="1600" dirty="0"/>
              <a:t> </a:t>
            </a:r>
            <a:r>
              <a:rPr lang="ru-RU" sz="1600" dirty="0" smtClean="0"/>
              <a:t>г. Азова» - создан 20.01.1987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529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Объект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3809042"/>
              </p:ext>
            </p:extLst>
          </p:nvPr>
        </p:nvGraphicFramePr>
        <p:xfrm>
          <a:off x="457200" y="836712"/>
          <a:ext cx="82296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467544" y="19472"/>
            <a:ext cx="8208912" cy="7452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Централизация наркологической </a:t>
            </a:r>
            <a:r>
              <a:rPr lang="ru-RU" sz="2400" dirty="0"/>
              <a:t>службы Ростовской области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2608208" y="2996952"/>
            <a:ext cx="3960440" cy="978408"/>
          </a:xfrm>
          <a:prstGeom prst="downArrow">
            <a:avLst>
              <a:gd name="adj1" fmla="val 50000"/>
              <a:gd name="adj2" fmla="val 76835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4427983" y="1844824"/>
            <a:ext cx="288033" cy="57606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Объект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036" y="3115254"/>
            <a:ext cx="941570" cy="74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6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2"/>
            <a:ext cx="8424936" cy="7920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Централизация наркологической службы Ростовской области</a:t>
            </a: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656588" y="1489473"/>
            <a:ext cx="3816424" cy="4752528"/>
          </a:xfrm>
          <a:prstGeom prst="verticalScroll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Постановление </a:t>
            </a:r>
            <a:r>
              <a:rPr lang="ru-RU" sz="2400" dirty="0"/>
              <a:t>Администрации Ростовской области от 13.06.2006г. </a:t>
            </a:r>
            <a:r>
              <a:rPr lang="ru-RU" sz="2400" dirty="0" smtClean="0"/>
              <a:t>          № 216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«О реорганизации государственных учреждений здравоохранения»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36" y="1052736"/>
            <a:ext cx="1296144" cy="102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Вертикальный свиток 6"/>
          <p:cNvSpPr/>
          <p:nvPr/>
        </p:nvSpPr>
        <p:spPr>
          <a:xfrm>
            <a:off x="4473012" y="1477481"/>
            <a:ext cx="3816424" cy="4752528"/>
          </a:xfrm>
          <a:prstGeom prst="verticalScroll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Приказ </a:t>
            </a:r>
            <a:r>
              <a:rPr lang="ru-RU" sz="2400" dirty="0"/>
              <a:t>министерства здравоохранения Ростовской области от 14.06.2006г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№ 317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«О реорганизации государственных учреждений здравоохранения»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052736"/>
            <a:ext cx="1099725" cy="1101265"/>
          </a:xfrm>
        </p:spPr>
      </p:pic>
    </p:spTree>
    <p:extLst>
      <p:ext uri="{BB962C8B-B14F-4D97-AF65-F5344CB8AC3E}">
        <p14:creationId xmlns:p14="http://schemas.microsoft.com/office/powerpoint/2010/main" val="289643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5536" y="40623"/>
            <a:ext cx="8352928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Централизация наркологической службы Ростовской области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980521"/>
            <a:ext cx="3600400" cy="576064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AutoNum type="arabicPeriod"/>
            </a:pPr>
            <a:endParaRPr lang="ru-RU" dirty="0" smtClean="0"/>
          </a:p>
          <a:p>
            <a:pPr marL="342900" lvl="0" indent="-342900">
              <a:buAutoNum type="arabicPeriod"/>
            </a:pPr>
            <a:endParaRPr lang="ru-RU" dirty="0"/>
          </a:p>
          <a:p>
            <a:pPr marL="342900" lvl="0" indent="457200">
              <a:spcAft>
                <a:spcPts val="600"/>
              </a:spcAft>
              <a:buAutoNum type="arabicPeriod"/>
            </a:pPr>
            <a:r>
              <a:rPr lang="ru-RU" dirty="0" smtClean="0"/>
              <a:t>ГУЗ «Наркологический диспансер» г. Ростова-на-Дону; </a:t>
            </a:r>
          </a:p>
          <a:p>
            <a:pPr marL="342900" lvl="0" indent="457200">
              <a:spcAft>
                <a:spcPts val="600"/>
              </a:spcAft>
              <a:buAutoNum type="arabicPeriod"/>
            </a:pPr>
            <a:r>
              <a:rPr lang="ru-RU" dirty="0" smtClean="0"/>
              <a:t>ГОУЗ </a:t>
            </a:r>
            <a:r>
              <a:rPr lang="ru-RU" dirty="0"/>
              <a:t>«Наркологический диспансер» в г. </a:t>
            </a:r>
            <a:r>
              <a:rPr lang="ru-RU" dirty="0" smtClean="0"/>
              <a:t>Азове;</a:t>
            </a:r>
            <a:endParaRPr lang="ru-RU" dirty="0"/>
          </a:p>
          <a:p>
            <a:pPr lvl="0" indent="457200">
              <a:spcAft>
                <a:spcPts val="600"/>
              </a:spcAft>
            </a:pPr>
            <a:r>
              <a:rPr lang="ru-RU" dirty="0" smtClean="0"/>
              <a:t>3. ГОУЗ </a:t>
            </a:r>
            <a:r>
              <a:rPr lang="ru-RU" dirty="0"/>
              <a:t>«Наркологический диспансер» в г. </a:t>
            </a:r>
            <a:r>
              <a:rPr lang="ru-RU" dirty="0" smtClean="0"/>
              <a:t>Волгодонске;</a:t>
            </a:r>
            <a:endParaRPr lang="ru-RU" dirty="0"/>
          </a:p>
          <a:p>
            <a:pPr lvl="0" indent="457200">
              <a:spcAft>
                <a:spcPts val="600"/>
              </a:spcAft>
            </a:pPr>
            <a:r>
              <a:rPr lang="ru-RU" dirty="0" smtClean="0"/>
              <a:t>4. ГОУЗ </a:t>
            </a:r>
            <a:r>
              <a:rPr lang="ru-RU" dirty="0"/>
              <a:t>«Наркологический диспансер» в г. </a:t>
            </a:r>
            <a:r>
              <a:rPr lang="ru-RU" dirty="0" smtClean="0"/>
              <a:t>Гуково;</a:t>
            </a:r>
            <a:endParaRPr lang="ru-RU" dirty="0"/>
          </a:p>
          <a:p>
            <a:pPr lvl="0" indent="457200">
              <a:spcAft>
                <a:spcPts val="600"/>
              </a:spcAft>
            </a:pPr>
            <a:r>
              <a:rPr lang="ru-RU" dirty="0" smtClean="0"/>
              <a:t>5. ГОУЗ </a:t>
            </a:r>
            <a:r>
              <a:rPr lang="ru-RU" dirty="0"/>
              <a:t>«Наркологический диспансер» в г. </a:t>
            </a:r>
            <a:r>
              <a:rPr lang="ru-RU" dirty="0" smtClean="0"/>
              <a:t>Новочеркасске;</a:t>
            </a:r>
            <a:endParaRPr lang="ru-RU" dirty="0"/>
          </a:p>
          <a:p>
            <a:pPr lvl="0" indent="457200">
              <a:spcAft>
                <a:spcPts val="600"/>
              </a:spcAft>
            </a:pPr>
            <a:r>
              <a:rPr lang="ru-RU" dirty="0" smtClean="0"/>
              <a:t>6 ГОУЗ </a:t>
            </a:r>
            <a:r>
              <a:rPr lang="ru-RU" dirty="0"/>
              <a:t>«Наркологический диспансер» в г. </a:t>
            </a:r>
            <a:r>
              <a:rPr lang="ru-RU" dirty="0" smtClean="0"/>
              <a:t>Таганроге;</a:t>
            </a:r>
            <a:endParaRPr lang="ru-RU" dirty="0"/>
          </a:p>
          <a:p>
            <a:pPr lvl="0" indent="457200">
              <a:spcAft>
                <a:spcPts val="600"/>
              </a:spcAft>
            </a:pPr>
            <a:r>
              <a:rPr lang="ru-RU" dirty="0" smtClean="0"/>
              <a:t>7. ГОУЗ </a:t>
            </a:r>
            <a:r>
              <a:rPr lang="ru-RU" dirty="0"/>
              <a:t>«</a:t>
            </a:r>
            <a:r>
              <a:rPr lang="ru-RU" dirty="0" smtClean="0"/>
              <a:t>Наркологический диспансер</a:t>
            </a:r>
            <a:r>
              <a:rPr lang="ru-RU" dirty="0"/>
              <a:t>» в г. </a:t>
            </a:r>
            <a:r>
              <a:rPr lang="ru-RU" dirty="0" smtClean="0"/>
              <a:t>Шахты.</a:t>
            </a:r>
            <a:endParaRPr lang="ru-RU" dirty="0"/>
          </a:p>
          <a:p>
            <a:pPr indent="457200">
              <a:lnSpc>
                <a:spcPct val="150000"/>
              </a:lnSpc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980520"/>
            <a:ext cx="3600400" cy="576064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ГУЗ «Наркологический диспансер</a:t>
            </a:r>
            <a:r>
              <a:rPr lang="ru-RU" dirty="0" smtClean="0"/>
              <a:t>» Ростовской области</a:t>
            </a:r>
          </a:p>
          <a:p>
            <a:pPr marL="342900" lvl="0">
              <a:lnSpc>
                <a:spcPct val="150000"/>
              </a:lnSpc>
            </a:pPr>
            <a:r>
              <a:rPr lang="ru-RU" dirty="0" smtClean="0"/>
              <a:t>  1. Азовский филиал;</a:t>
            </a:r>
            <a:endParaRPr lang="ru-RU" dirty="0"/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2. Волгодонской филиал;</a:t>
            </a:r>
            <a:endParaRPr lang="ru-RU" dirty="0"/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3. Гуковский филиал;</a:t>
            </a:r>
            <a:endParaRPr lang="ru-RU" dirty="0"/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4. Новочеркасский филиал;</a:t>
            </a:r>
            <a:endParaRPr lang="ru-RU" dirty="0"/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5. Таганрогский филиал;</a:t>
            </a:r>
            <a:endParaRPr lang="ru-RU" dirty="0"/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6. Шахтинский филиал.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4"/>
            <a:ext cx="2016224" cy="28803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40768"/>
            <a:ext cx="2030164" cy="27023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3059832" y="940735"/>
            <a:ext cx="2880320" cy="472925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000" dirty="0" smtClean="0"/>
              <a:t>17 января 2007 года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118" y="3634566"/>
            <a:ext cx="1728192" cy="45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580112" y="1124744"/>
            <a:ext cx="3312368" cy="55196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ГБУ РО </a:t>
            </a:r>
            <a:r>
              <a:rPr lang="ru-RU" dirty="0"/>
              <a:t>«Наркологический диспансер</a:t>
            </a:r>
            <a:r>
              <a:rPr lang="ru-RU" dirty="0" smtClean="0"/>
              <a:t>» </a:t>
            </a:r>
            <a:endParaRPr lang="ru-RU" dirty="0"/>
          </a:p>
          <a:p>
            <a:pPr marL="342900" lvl="0">
              <a:lnSpc>
                <a:spcPct val="150000"/>
              </a:lnSpc>
            </a:pPr>
            <a:r>
              <a:rPr lang="ru-RU" dirty="0"/>
              <a:t>  1. Азовский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/>
              <a:t>2. Волгодонской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/>
              <a:t>3. Гуковский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4. </a:t>
            </a:r>
            <a:r>
              <a:rPr lang="ru-RU" dirty="0"/>
              <a:t>Таганрогский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5. </a:t>
            </a:r>
            <a:r>
              <a:rPr lang="ru-RU" dirty="0"/>
              <a:t>Шахтинский филиал.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1124744"/>
            <a:ext cx="3384376" cy="55196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ГБУ РО </a:t>
            </a:r>
            <a:r>
              <a:rPr lang="ru-RU" dirty="0"/>
              <a:t>«Наркологический диспансер» </a:t>
            </a:r>
            <a:endParaRPr lang="ru-RU" dirty="0" smtClean="0"/>
          </a:p>
          <a:p>
            <a:pPr marL="342900" lvl="0">
              <a:lnSpc>
                <a:spcPct val="150000"/>
              </a:lnSpc>
            </a:pPr>
            <a:r>
              <a:rPr lang="ru-RU" dirty="0" smtClean="0"/>
              <a:t>  1. Азовский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 smtClean="0"/>
              <a:t>2</a:t>
            </a:r>
            <a:r>
              <a:rPr lang="ru-RU" dirty="0"/>
              <a:t>. Волгодонской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/>
              <a:t>3. Гуковский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/>
              <a:t>4. Новочеркасский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/>
              <a:t>5. Таганрогский филиал;</a:t>
            </a:r>
          </a:p>
          <a:p>
            <a:pPr lvl="0" indent="457200">
              <a:lnSpc>
                <a:spcPct val="150000"/>
              </a:lnSpc>
            </a:pPr>
            <a:r>
              <a:rPr lang="ru-RU" dirty="0"/>
              <a:t>6. Шахтинский филиал.</a:t>
            </a:r>
          </a:p>
          <a:p>
            <a:pPr algn="ctr"/>
            <a:r>
              <a:rPr lang="ru-RU" dirty="0"/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91480"/>
            <a:ext cx="8496944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Централизация наркологической службы Ростовской </a:t>
            </a:r>
            <a:r>
              <a:rPr lang="ru-RU" sz="2400" dirty="0" smtClean="0"/>
              <a:t>области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051" y="1005880"/>
            <a:ext cx="2672093" cy="33123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051" y="3717032"/>
            <a:ext cx="2888117" cy="32403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3419872" y="1005880"/>
            <a:ext cx="2448272" cy="406896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01 января 2014 года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900" y="3742420"/>
            <a:ext cx="1944216" cy="48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19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 descr="struktura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8640960" cy="8640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Схема подчинения наркологической службы Ростовской области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970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01ca5124ddeba7b7d2f7a8f2f7441aab35e5"/>
</p:tagLst>
</file>

<file path=ppt/theme/theme1.xml><?xml version="1.0" encoding="utf-8"?>
<a:theme xmlns:a="http://schemas.openxmlformats.org/drawingml/2006/main" name="blue_volu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blue_volume</Template>
  <TotalTime>1527</TotalTime>
  <Words>491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Aharoni</vt:lpstr>
      <vt:lpstr>Arial</vt:lpstr>
      <vt:lpstr>Times New Roman</vt:lpstr>
      <vt:lpstr>blue_volume</vt:lpstr>
      <vt:lpstr>Опыт работы Ростовской области по централизации наркологической службы</vt:lpstr>
      <vt:lpstr>Ростовская область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Назаренко Ирина Юрьевна</dc:creator>
  <cp:lastModifiedBy>Светлана</cp:lastModifiedBy>
  <cp:revision>82</cp:revision>
  <dcterms:created xsi:type="dcterms:W3CDTF">2016-03-02T11:08:46Z</dcterms:created>
  <dcterms:modified xsi:type="dcterms:W3CDTF">2016-12-07T12:04:06Z</dcterms:modified>
</cp:coreProperties>
</file>