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2.xml" ContentType="application/vnd.openxmlformats-officedocument.presentationml.notesSlide+xml"/>
  <Override PartName="/ppt/charts/chart13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7" r:id="rId1"/>
  </p:sldMasterIdLst>
  <p:notesMasterIdLst>
    <p:notesMasterId r:id="rId52"/>
  </p:notesMasterIdLst>
  <p:sldIdLst>
    <p:sldId id="256" r:id="rId2"/>
    <p:sldId id="258" r:id="rId3"/>
    <p:sldId id="259" r:id="rId4"/>
    <p:sldId id="260" r:id="rId5"/>
    <p:sldId id="261" r:id="rId6"/>
    <p:sldId id="285" r:id="rId7"/>
    <p:sldId id="304" r:id="rId8"/>
    <p:sldId id="306" r:id="rId9"/>
    <p:sldId id="287" r:id="rId10"/>
    <p:sldId id="301" r:id="rId11"/>
    <p:sldId id="302" r:id="rId12"/>
    <p:sldId id="303" r:id="rId13"/>
    <p:sldId id="308" r:id="rId14"/>
    <p:sldId id="263" r:id="rId15"/>
    <p:sldId id="264" r:id="rId16"/>
    <p:sldId id="265" r:id="rId17"/>
    <p:sldId id="266" r:id="rId18"/>
    <p:sldId id="267" r:id="rId19"/>
    <p:sldId id="268" r:id="rId20"/>
    <p:sldId id="270" r:id="rId21"/>
    <p:sldId id="269" r:id="rId22"/>
    <p:sldId id="272" r:id="rId23"/>
    <p:sldId id="276" r:id="rId24"/>
    <p:sldId id="273" r:id="rId25"/>
    <p:sldId id="277" r:id="rId26"/>
    <p:sldId id="278" r:id="rId27"/>
    <p:sldId id="286" r:id="rId28"/>
    <p:sldId id="279" r:id="rId29"/>
    <p:sldId id="280" r:id="rId30"/>
    <p:sldId id="309" r:id="rId31"/>
    <p:sldId id="310" r:id="rId32"/>
    <p:sldId id="311" r:id="rId33"/>
    <p:sldId id="314" r:id="rId34"/>
    <p:sldId id="317" r:id="rId35"/>
    <p:sldId id="312" r:id="rId36"/>
    <p:sldId id="316" r:id="rId37"/>
    <p:sldId id="318" r:id="rId38"/>
    <p:sldId id="315" r:id="rId39"/>
    <p:sldId id="288" r:id="rId40"/>
    <p:sldId id="289" r:id="rId41"/>
    <p:sldId id="290" r:id="rId42"/>
    <p:sldId id="291" r:id="rId43"/>
    <p:sldId id="305" r:id="rId44"/>
    <p:sldId id="293" r:id="rId45"/>
    <p:sldId id="294" r:id="rId46"/>
    <p:sldId id="296" r:id="rId47"/>
    <p:sldId id="297" r:id="rId48"/>
    <p:sldId id="299" r:id="rId49"/>
    <p:sldId id="300" r:id="rId50"/>
    <p:sldId id="307" r:id="rId51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C0F2"/>
    <a:srgbClr val="1D85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582214176638324E-3"/>
          <c:y val="0.24284978369669752"/>
          <c:w val="0.92391912881139571"/>
          <c:h val="0.749562901673825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8"/>
          <c:dPt>
            <c:idx val="0"/>
            <c:bubble3D val="0"/>
            <c:spPr>
              <a:solidFill>
                <a:srgbClr val="00B0F0"/>
              </a:solidFill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3518677663266174"/>
                  <c:y val="-3.5428852660529697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921864890829145"/>
                  <c:y val="5.1452145618471785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наличие   </c:v>
                </c:pt>
                <c:pt idx="1">
                  <c:v>отсутствие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0"/>
          <c:y val="0.15879387802838624"/>
          <c:w val="0.54584893617484764"/>
          <c:h val="0.1894367653998158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Токсикомания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2</c:v>
                </c:pt>
                <c:pt idx="1">
                  <c:v>13</c:v>
                </c:pt>
                <c:pt idx="2">
                  <c:v>3</c:v>
                </c:pt>
                <c:pt idx="3">
                  <c:v>13</c:v>
                </c:pt>
                <c:pt idx="4">
                  <c:v>11</c:v>
                </c:pt>
                <c:pt idx="5">
                  <c:v>7</c:v>
                </c:pt>
                <c:pt idx="6">
                  <c:v>12</c:v>
                </c:pt>
                <c:pt idx="7">
                  <c:v>16</c:v>
                </c:pt>
                <c:pt idx="8">
                  <c:v>4</c:v>
                </c:pt>
                <c:pt idx="9">
                  <c:v>14</c:v>
                </c:pt>
                <c:pt idx="10">
                  <c:v>17</c:v>
                </c:pt>
                <c:pt idx="1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0770816"/>
        <c:axId val="170772352"/>
        <c:axId val="0"/>
      </c:bar3DChart>
      <c:catAx>
        <c:axId val="17077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0772352"/>
        <c:crosses val="autoZero"/>
        <c:auto val="1"/>
        <c:lblAlgn val="ctr"/>
        <c:lblOffset val="100"/>
        <c:noMultiLvlLbl val="0"/>
      </c:catAx>
      <c:valAx>
        <c:axId val="170772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770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нэо водителей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986</c:v>
                </c:pt>
                <c:pt idx="1">
                  <c:v>1036</c:v>
                </c:pt>
                <c:pt idx="2">
                  <c:v>1393</c:v>
                </c:pt>
                <c:pt idx="3">
                  <c:v>1200</c:v>
                </c:pt>
                <c:pt idx="4">
                  <c:v>1492</c:v>
                </c:pt>
                <c:pt idx="5">
                  <c:v>1298</c:v>
                </c:pt>
                <c:pt idx="6">
                  <c:v>676</c:v>
                </c:pt>
                <c:pt idx="7">
                  <c:v>324</c:v>
                </c:pt>
                <c:pt idx="8">
                  <c:v>393</c:v>
                </c:pt>
                <c:pt idx="9">
                  <c:v>704</c:v>
                </c:pt>
                <c:pt idx="10">
                  <c:v>466</c:v>
                </c:pt>
                <c:pt idx="11">
                  <c:v>334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в опьянении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442</c:v>
                </c:pt>
                <c:pt idx="1">
                  <c:v>342</c:v>
                </c:pt>
                <c:pt idx="2">
                  <c:v>349</c:v>
                </c:pt>
                <c:pt idx="3">
                  <c:v>432</c:v>
                </c:pt>
                <c:pt idx="4">
                  <c:v>762</c:v>
                </c:pt>
                <c:pt idx="5">
                  <c:v>564</c:v>
                </c:pt>
                <c:pt idx="6">
                  <c:v>288</c:v>
                </c:pt>
                <c:pt idx="7">
                  <c:v>106</c:v>
                </c:pt>
                <c:pt idx="8">
                  <c:v>90</c:v>
                </c:pt>
                <c:pt idx="9">
                  <c:v>146</c:v>
                </c:pt>
                <c:pt idx="10">
                  <c:v>72</c:v>
                </c:pt>
                <c:pt idx="11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0783488"/>
        <c:axId val="170785024"/>
        <c:axId val="0"/>
      </c:bar3DChart>
      <c:catAx>
        <c:axId val="170783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0785024"/>
        <c:crosses val="autoZero"/>
        <c:auto val="1"/>
        <c:lblAlgn val="ctr"/>
        <c:lblOffset val="100"/>
        <c:noMultiLvlLbl val="0"/>
      </c:catAx>
      <c:valAx>
        <c:axId val="17078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7834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нэо граждан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487</c:v>
                </c:pt>
                <c:pt idx="1">
                  <c:v>855</c:v>
                </c:pt>
                <c:pt idx="2">
                  <c:v>2702</c:v>
                </c:pt>
                <c:pt idx="3">
                  <c:v>3068</c:v>
                </c:pt>
                <c:pt idx="4">
                  <c:v>3028</c:v>
                </c:pt>
                <c:pt idx="5">
                  <c:v>3296</c:v>
                </c:pt>
                <c:pt idx="6">
                  <c:v>3060</c:v>
                </c:pt>
                <c:pt idx="7">
                  <c:v>1742</c:v>
                </c:pt>
                <c:pt idx="8">
                  <c:v>3101</c:v>
                </c:pt>
                <c:pt idx="9">
                  <c:v>2769</c:v>
                </c:pt>
                <c:pt idx="10">
                  <c:v>2442</c:v>
                </c:pt>
                <c:pt idx="11">
                  <c:v>1294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в опьянении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387</c:v>
                </c:pt>
                <c:pt idx="1">
                  <c:v>651</c:v>
                </c:pt>
                <c:pt idx="2">
                  <c:v>2046</c:v>
                </c:pt>
                <c:pt idx="3">
                  <c:v>2464</c:v>
                </c:pt>
                <c:pt idx="4">
                  <c:v>2086</c:v>
                </c:pt>
                <c:pt idx="5">
                  <c:v>2194</c:v>
                </c:pt>
                <c:pt idx="6">
                  <c:v>1923</c:v>
                </c:pt>
                <c:pt idx="7">
                  <c:v>911</c:v>
                </c:pt>
                <c:pt idx="8">
                  <c:v>1609</c:v>
                </c:pt>
                <c:pt idx="9">
                  <c:v>1305</c:v>
                </c:pt>
                <c:pt idx="10">
                  <c:v>914</c:v>
                </c:pt>
                <c:pt idx="11">
                  <c:v>485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0861312"/>
        <c:axId val="170862848"/>
        <c:axId val="0"/>
      </c:bar3DChart>
      <c:catAx>
        <c:axId val="17086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0862848"/>
        <c:crosses val="autoZero"/>
        <c:auto val="1"/>
        <c:lblAlgn val="ctr"/>
        <c:lblOffset val="100"/>
        <c:noMultiLvlLbl val="0"/>
      </c:catAx>
      <c:valAx>
        <c:axId val="170862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8613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7226629448392138E-2"/>
          <c:y val="4.357344467118586E-2"/>
          <c:w val="0.88634923504198349"/>
          <c:h val="0.858881052844649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СК</c:v>
                </c:pt>
                <c:pt idx="1">
                  <c:v>КБР</c:v>
                </c:pt>
                <c:pt idx="2">
                  <c:v>РСОА</c:v>
                </c:pt>
                <c:pt idx="3">
                  <c:v>РД</c:v>
                </c:pt>
                <c:pt idx="4">
                  <c:v>ЧР</c:v>
                </c:pt>
                <c:pt idx="5">
                  <c:v>КЧ</c:v>
                </c:pt>
                <c:pt idx="6">
                  <c:v>РИ</c:v>
                </c:pt>
              </c:strCache>
            </c:strRef>
          </c:cat>
          <c:val>
            <c:numRef>
              <c:f>Лист1!$B$2:$B$8</c:f>
              <c:numCache>
                <c:formatCode>#,##0.00</c:formatCode>
                <c:ptCount val="7"/>
                <c:pt idx="0">
                  <c:v>105312.6</c:v>
                </c:pt>
                <c:pt idx="1">
                  <c:v>32900</c:v>
                </c:pt>
                <c:pt idx="2">
                  <c:v>30604.2</c:v>
                </c:pt>
                <c:pt idx="3">
                  <c:v>22578.400000000001</c:v>
                </c:pt>
                <c:pt idx="4">
                  <c:v>20208.7</c:v>
                </c:pt>
                <c:pt idx="5">
                  <c:v>17140.599999999999</c:v>
                </c:pt>
                <c:pt idx="6">
                  <c:v>5429.7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1972864"/>
        <c:axId val="231974400"/>
        <c:axId val="0"/>
      </c:bar3DChart>
      <c:catAx>
        <c:axId val="231972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</c:spPr>
        <c:crossAx val="231974400"/>
        <c:crosses val="autoZero"/>
        <c:auto val="1"/>
        <c:lblAlgn val="ctr"/>
        <c:lblOffset val="100"/>
        <c:noMultiLvlLbl val="0"/>
      </c:catAx>
      <c:valAx>
        <c:axId val="231974400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231972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582214176638324E-3"/>
          <c:y val="0.24284978369669752"/>
          <c:w val="0.92391912881139571"/>
          <c:h val="0.749562901673825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9"/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0.37380405445146619"/>
                  <c:y val="0.124019623655238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555563543048592E-2"/>
                  <c:y val="-5.8935285938150991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наличие  кабинетов </c:v>
                </c:pt>
                <c:pt idx="1">
                  <c:v>отсутствие  кабинетов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6.2247985517948988E-2"/>
          <c:y val="0.18823051980975891"/>
          <c:w val="0.92279507070020561"/>
          <c:h val="0.1894367653998158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7226629448392138E-2"/>
          <c:y val="4.357344467118586E-2"/>
          <c:w val="0.88634923504198349"/>
          <c:h val="0.8588810528446491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47683.9</c:v>
                </c:pt>
                <c:pt idx="1">
                  <c:v>47017.2</c:v>
                </c:pt>
                <c:pt idx="2">
                  <c:v>45755.4</c:v>
                </c:pt>
                <c:pt idx="3">
                  <c:v>47355.1</c:v>
                </c:pt>
                <c:pt idx="4">
                  <c:v>44516.9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4104960"/>
        <c:axId val="24106496"/>
        <c:axId val="24479040"/>
      </c:bar3DChart>
      <c:catAx>
        <c:axId val="24104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rgbClr val="7030A0"/>
          </a:solidFill>
        </c:spPr>
        <c:crossAx val="24106496"/>
        <c:crosses val="autoZero"/>
        <c:auto val="1"/>
        <c:lblAlgn val="ctr"/>
        <c:lblOffset val="100"/>
        <c:noMultiLvlLbl val="0"/>
      </c:catAx>
      <c:valAx>
        <c:axId val="24106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104960"/>
        <c:crosses val="autoZero"/>
        <c:crossBetween val="between"/>
      </c:valAx>
      <c:serAx>
        <c:axId val="24479040"/>
        <c:scaling>
          <c:orientation val="minMax"/>
        </c:scaling>
        <c:delete val="1"/>
        <c:axPos val="b"/>
        <c:majorTickMark val="out"/>
        <c:minorTickMark val="none"/>
        <c:tickLblPos val="nextTo"/>
        <c:crossAx val="2410649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06631397637795"/>
          <c:y val="3.5361279812913399E-2"/>
          <c:w val="0.8770529350669829"/>
          <c:h val="0.8794083489537186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2281.4</c:v>
                </c:pt>
                <c:pt idx="1">
                  <c:v>3638.5</c:v>
                </c:pt>
                <c:pt idx="2">
                  <c:v>8660.2000000000007</c:v>
                </c:pt>
                <c:pt idx="3">
                  <c:v>24861.8</c:v>
                </c:pt>
                <c:pt idx="4">
                  <c:v>39342.6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60192"/>
        <c:axId val="29631616"/>
        <c:axId val="24480832"/>
      </c:bar3DChart>
      <c:catAx>
        <c:axId val="295601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rgbClr val="0070C0"/>
          </a:solidFill>
        </c:spPr>
        <c:crossAx val="29631616"/>
        <c:crosses val="autoZero"/>
        <c:auto val="1"/>
        <c:lblAlgn val="ctr"/>
        <c:lblOffset val="100"/>
        <c:noMultiLvlLbl val="0"/>
      </c:catAx>
      <c:valAx>
        <c:axId val="29631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60192"/>
        <c:crosses val="autoZero"/>
        <c:crossBetween val="between"/>
      </c:valAx>
      <c:serAx>
        <c:axId val="24480832"/>
        <c:scaling>
          <c:orientation val="minMax"/>
        </c:scaling>
        <c:delete val="1"/>
        <c:axPos val="b"/>
        <c:majorTickMark val="out"/>
        <c:minorTickMark val="none"/>
        <c:tickLblPos val="nextTo"/>
        <c:crossAx val="2963161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436</c:v>
                </c:pt>
                <c:pt idx="1">
                  <c:v>323</c:v>
                </c:pt>
                <c:pt idx="2">
                  <c:v>461</c:v>
                </c:pt>
                <c:pt idx="3">
                  <c:v>436</c:v>
                </c:pt>
                <c:pt idx="4">
                  <c:v>214</c:v>
                </c:pt>
                <c:pt idx="5">
                  <c:v>149</c:v>
                </c:pt>
                <c:pt idx="6">
                  <c:v>122</c:v>
                </c:pt>
                <c:pt idx="7">
                  <c:v>117</c:v>
                </c:pt>
                <c:pt idx="8">
                  <c:v>110</c:v>
                </c:pt>
                <c:pt idx="9">
                  <c:v>85</c:v>
                </c:pt>
                <c:pt idx="10">
                  <c:v>113</c:v>
                </c:pt>
                <c:pt idx="11">
                  <c:v>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0034176"/>
        <c:axId val="30076928"/>
        <c:axId val="0"/>
      </c:bar3DChart>
      <c:catAx>
        <c:axId val="30034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0076928"/>
        <c:crosses val="autoZero"/>
        <c:auto val="1"/>
        <c:lblAlgn val="ctr"/>
        <c:lblOffset val="100"/>
        <c:noMultiLvlLbl val="0"/>
      </c:catAx>
      <c:valAx>
        <c:axId val="3007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0341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51</c:v>
                </c:pt>
                <c:pt idx="1">
                  <c:v>32</c:v>
                </c:pt>
                <c:pt idx="2">
                  <c:v>69</c:v>
                </c:pt>
                <c:pt idx="3">
                  <c:v>87</c:v>
                </c:pt>
                <c:pt idx="4">
                  <c:v>88</c:v>
                </c:pt>
                <c:pt idx="5">
                  <c:v>53</c:v>
                </c:pt>
                <c:pt idx="6">
                  <c:v>53</c:v>
                </c:pt>
                <c:pt idx="7">
                  <c:v>35</c:v>
                </c:pt>
                <c:pt idx="8">
                  <c:v>63</c:v>
                </c:pt>
                <c:pt idx="9">
                  <c:v>40</c:v>
                </c:pt>
                <c:pt idx="10">
                  <c:v>13</c:v>
                </c:pt>
                <c:pt idx="11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3238656"/>
        <c:axId val="163240192"/>
        <c:axId val="0"/>
      </c:bar3DChart>
      <c:catAx>
        <c:axId val="163238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3240192"/>
        <c:crosses val="autoZero"/>
        <c:auto val="1"/>
        <c:lblAlgn val="ctr"/>
        <c:lblOffset val="100"/>
        <c:noMultiLvlLbl val="0"/>
      </c:catAx>
      <c:valAx>
        <c:axId val="163240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3238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1284</c:v>
                </c:pt>
                <c:pt idx="1">
                  <c:v>1565</c:v>
                </c:pt>
                <c:pt idx="2">
                  <c:v>1870</c:v>
                </c:pt>
                <c:pt idx="3">
                  <c:v>2178</c:v>
                </c:pt>
                <c:pt idx="4">
                  <c:v>2449</c:v>
                </c:pt>
                <c:pt idx="5">
                  <c:v>2675</c:v>
                </c:pt>
                <c:pt idx="6">
                  <c:v>2829</c:v>
                </c:pt>
                <c:pt idx="7">
                  <c:v>2940</c:v>
                </c:pt>
                <c:pt idx="8">
                  <c:v>3030</c:v>
                </c:pt>
                <c:pt idx="9">
                  <c:v>3084</c:v>
                </c:pt>
                <c:pt idx="10">
                  <c:v>3165</c:v>
                </c:pt>
                <c:pt idx="11">
                  <c:v>3233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2275456"/>
        <c:axId val="32277248"/>
        <c:axId val="0"/>
      </c:bar3DChart>
      <c:catAx>
        <c:axId val="32275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277248"/>
        <c:crosses val="autoZero"/>
        <c:auto val="1"/>
        <c:lblAlgn val="ctr"/>
        <c:lblOffset val="100"/>
        <c:noMultiLvlLbl val="0"/>
      </c:catAx>
      <c:valAx>
        <c:axId val="32277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275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107</c:v>
                </c:pt>
                <c:pt idx="1">
                  <c:v>133</c:v>
                </c:pt>
                <c:pt idx="2">
                  <c:v>153</c:v>
                </c:pt>
                <c:pt idx="3">
                  <c:v>203</c:v>
                </c:pt>
                <c:pt idx="4">
                  <c:v>260</c:v>
                </c:pt>
                <c:pt idx="5">
                  <c:v>248</c:v>
                </c:pt>
                <c:pt idx="6">
                  <c:v>102</c:v>
                </c:pt>
                <c:pt idx="7">
                  <c:v>26</c:v>
                </c:pt>
                <c:pt idx="8">
                  <c:v>16</c:v>
                </c:pt>
                <c:pt idx="9">
                  <c:v>50</c:v>
                </c:pt>
                <c:pt idx="10">
                  <c:v>15</c:v>
                </c:pt>
                <c:pt idx="1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0657280"/>
        <c:axId val="170658816"/>
        <c:axId val="0"/>
      </c:bar3DChart>
      <c:catAx>
        <c:axId val="17065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0658816"/>
        <c:crosses val="autoZero"/>
        <c:auto val="1"/>
        <c:lblAlgn val="ctr"/>
        <c:lblOffset val="100"/>
        <c:noMultiLvlLbl val="0"/>
      </c:catAx>
      <c:valAx>
        <c:axId val="170658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657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90331715430442E-2"/>
          <c:y val="0.13861025528577958"/>
          <c:w val="0.72156672723601856"/>
          <c:h val="0.7364071386945070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Наркомания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9"/>
              <c:layout>
                <c:manualLayout>
                  <c:x val="6.0608125707552144E-3"/>
                  <c:y val="0.1085362096341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1731</c:v>
                </c:pt>
                <c:pt idx="1">
                  <c:v>1861</c:v>
                </c:pt>
                <c:pt idx="2">
                  <c:v>1912</c:v>
                </c:pt>
                <c:pt idx="3">
                  <c:v>1986</c:v>
                </c:pt>
                <c:pt idx="4">
                  <c:v>2228</c:v>
                </c:pt>
                <c:pt idx="5">
                  <c:v>2421</c:v>
                </c:pt>
                <c:pt idx="6">
                  <c:v>2487</c:v>
                </c:pt>
                <c:pt idx="7">
                  <c:v>2466</c:v>
                </c:pt>
                <c:pt idx="8">
                  <c:v>2417</c:v>
                </c:pt>
                <c:pt idx="9">
                  <c:v>2288</c:v>
                </c:pt>
                <c:pt idx="10">
                  <c:v>2227</c:v>
                </c:pt>
                <c:pt idx="11">
                  <c:v>2239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Злоупотребление с вредными последствиями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7"/>
              <c:layout>
                <c:manualLayout>
                  <c:x val="-1.2121625141510428E-3"/>
                  <c:y val="8.90553514947230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7.2729750849062575E-3"/>
                  <c:y val="8.07064122920927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Лист1!$A$2:$A$13</c:f>
              <c:numCache>
                <c:formatCode>General</c:formatCode>
                <c:ptCount val="12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</c:numCache>
            </c:num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756</c:v>
                </c:pt>
                <c:pt idx="1">
                  <c:v>830</c:v>
                </c:pt>
                <c:pt idx="2">
                  <c:v>1072</c:v>
                </c:pt>
                <c:pt idx="3">
                  <c:v>1261</c:v>
                </c:pt>
                <c:pt idx="4">
                  <c:v>1525</c:v>
                </c:pt>
                <c:pt idx="5">
                  <c:v>1618</c:v>
                </c:pt>
                <c:pt idx="6">
                  <c:v>1807</c:v>
                </c:pt>
                <c:pt idx="7">
                  <c:v>2110</c:v>
                </c:pt>
                <c:pt idx="8">
                  <c:v>2357</c:v>
                </c:pt>
                <c:pt idx="9">
                  <c:v>2548</c:v>
                </c:pt>
                <c:pt idx="10">
                  <c:v>2758</c:v>
                </c:pt>
                <c:pt idx="11">
                  <c:v>2973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0718720"/>
        <c:axId val="170720256"/>
        <c:axId val="0"/>
      </c:bar3DChart>
      <c:catAx>
        <c:axId val="170718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0720256"/>
        <c:crosses val="autoZero"/>
        <c:auto val="1"/>
        <c:lblAlgn val="ctr"/>
        <c:lblOffset val="100"/>
        <c:noMultiLvlLbl val="0"/>
      </c:catAx>
      <c:valAx>
        <c:axId val="170720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0718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69258546914937"/>
          <c:y val="0.30930694162798616"/>
          <c:w val="0.18307414530850633"/>
          <c:h val="0.3224601365544607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23E12-5CD2-407D-933B-925287ADD072}" type="datetimeFigureOut">
              <a:rPr lang="ru-RU" smtClean="0"/>
              <a:t>14.11.2016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AD567-593E-475F-B5E6-58A6FEC8BE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68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2F20C-E9FF-4367-A7C0-F079B5B664A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349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3647-A085-4443-BFEB-D91F05BD9C76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28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3647-A085-4443-BFEB-D91F05BD9C76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63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3647-A085-4443-BFEB-D91F05BD9C76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43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472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357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67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3299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148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20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534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667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127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530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083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94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5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97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932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052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37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4255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  <p:sldLayoutId id="214748382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emf"/><Relationship Id="rId4" Type="http://schemas.openxmlformats.org/officeDocument/2006/relationships/oleObject" Target="../embeddings/Microsoft_Excel_97-2003_Worksheet1.xls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7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8.emf"/><Relationship Id="rId4" Type="http://schemas.openxmlformats.org/officeDocument/2006/relationships/oleObject" Target="../embeddings/Microsoft_Excel_97-2003_Worksheet3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00001" y="316194"/>
            <a:ext cx="8001000" cy="1893799"/>
          </a:xfrm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НАРКОЛОГИЧЕСКАЯ СЛУЖБА В ЧЕЧЕНСКОЙ РЕСПУБЛИКЕ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80772" y="6568441"/>
            <a:ext cx="230282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557" y="2631058"/>
            <a:ext cx="6489888" cy="358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7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97785" y="205099"/>
            <a:ext cx="9906000" cy="1042587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ФИНАНСИРОВАНИЕ</a:t>
            </a:r>
            <a:endParaRPr lang="ru-RU" sz="4800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72906119"/>
              </p:ext>
            </p:extLst>
          </p:nvPr>
        </p:nvGraphicFramePr>
        <p:xfrm>
          <a:off x="1162227" y="1093862"/>
          <a:ext cx="9588382" cy="453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5437"/>
                <a:gridCol w="2225803"/>
                <a:gridCol w="2215714"/>
                <a:gridCol w="2215714"/>
                <a:gridCol w="2215714"/>
              </a:tblGrid>
              <a:tr h="1465149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БЮДЖЕТ-финансирование 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ВНЕБЮДЖЕТ- </a:t>
                      </a:r>
                    </a:p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доходы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Субсидии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Итого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60329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сумма/ тыс.руб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сумма/ тыс.руб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сумма/ тыс.руб</a:t>
                      </a:r>
                    </a:p>
                    <a:p>
                      <a:pPr algn="ctr"/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сумма/ тыс.руб</a:t>
                      </a:r>
                    </a:p>
                  </a:txBody>
                  <a:tcPr>
                    <a:noFill/>
                  </a:tcPr>
                </a:tc>
              </a:tr>
              <a:tr h="36379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2011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47683,9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2281,4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49965,3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447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2012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47017,2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3638,5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50655,7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447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2013 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45755,4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8660,2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-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54415,6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4957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2014 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47355,1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24861,8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20345,8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92562,7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3447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2015 </a:t>
                      </a:r>
                      <a:endParaRPr lang="ru-RU" sz="1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44516,9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39342,6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7558,4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91417,0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  <a:tr h="51416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ru-RU" sz="900" b="1" dirty="0" smtClean="0">
                          <a:solidFill>
                            <a:srgbClr val="002060"/>
                          </a:solidFill>
                        </a:rPr>
                        <a:t>( 9 мес. )</a:t>
                      </a:r>
                      <a:endParaRPr lang="ru-RU" sz="9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34778,1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37699,4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72477,5</a:t>
                      </a:r>
                      <a:endParaRPr lang="ru-RU" b="1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28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780" y="512746"/>
            <a:ext cx="9906000" cy="89730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БЮДЖЕТ - ФИНАНСИРОВАНИЕ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702475471"/>
              </p:ext>
            </p:extLst>
          </p:nvPr>
        </p:nvGraphicFramePr>
        <p:xfrm>
          <a:off x="1666429" y="1582792"/>
          <a:ext cx="9161091" cy="4604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852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324" y="145904"/>
            <a:ext cx="9906000" cy="8197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ВНЕБЮДЖЕТ-ДОХОДЫ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60763514"/>
              </p:ext>
            </p:extLst>
          </p:nvPr>
        </p:nvGraphicFramePr>
        <p:xfrm>
          <a:off x="1955086" y="1223867"/>
          <a:ext cx="859896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571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580377"/>
              </p:ext>
            </p:extLst>
          </p:nvPr>
        </p:nvGraphicFramePr>
        <p:xfrm>
          <a:off x="1657885" y="871674"/>
          <a:ext cx="9195274" cy="5204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169"/>
                <a:gridCol w="842180"/>
                <a:gridCol w="979526"/>
                <a:gridCol w="1050613"/>
                <a:gridCol w="1012058"/>
                <a:gridCol w="1060251"/>
                <a:gridCol w="1079529"/>
                <a:gridCol w="1118085"/>
                <a:gridCol w="963863"/>
              </a:tblGrid>
              <a:tr h="86866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212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221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222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225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226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290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340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всего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  <a:tr h="8686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год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62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5562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89040,00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114480,00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148400,00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408333,00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700000,00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50000,00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4338800,0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5562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93350,00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114480,00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75002,00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822000,00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2877991,4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50000,00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8633315,00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5562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68579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11351,50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254679,48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15614,20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455660,67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991048,55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160387,28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3746114,55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5562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26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ГБУ «Республиканский наркологический диспансер»</a:t>
            </a:r>
            <a:endParaRPr lang="ru-RU" dirty="0"/>
          </a:p>
        </p:txBody>
      </p:sp>
      <p:pic>
        <p:nvPicPr>
          <p:cNvPr id="14338" name="Picture 2" descr="C:\Users\Heda_25\Desktop\Презентации\IMG_20160919_1546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910" y="1999716"/>
            <a:ext cx="7169921" cy="462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8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Стационар на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25 коек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неотложной наркологической помощи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ционар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3627" y="2097088"/>
            <a:ext cx="6521570" cy="4295086"/>
          </a:xfrm>
        </p:spPr>
      </p:pic>
    </p:spTree>
    <p:extLst>
      <p:ext uri="{BB962C8B-B14F-4D97-AF65-F5344CB8AC3E}">
        <p14:creationId xmlns:p14="http://schemas.microsoft.com/office/powerpoint/2010/main" val="423641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Амбулатория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кабинет физиотерапии (2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7712" y="2093721"/>
            <a:ext cx="4213077" cy="3529412"/>
          </a:xfrm>
        </p:spPr>
      </p:pic>
      <p:pic>
        <p:nvPicPr>
          <p:cNvPr id="15362" name="Picture 2" descr="C:\Users\Heda_25\Desktop\Презентации\IMG_20160919_1546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972" y="2093721"/>
            <a:ext cx="4486542" cy="35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88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Блок интенсивной терапии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801" y="2485928"/>
            <a:ext cx="4878387" cy="274409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4" y="2452637"/>
            <a:ext cx="4875213" cy="2742307"/>
          </a:xfrm>
        </p:spPr>
      </p:pic>
    </p:spTree>
    <p:extLst>
      <p:ext uri="{BB962C8B-B14F-4D97-AF65-F5344CB8AC3E}">
        <p14:creationId xmlns:p14="http://schemas.microsoft.com/office/powerpoint/2010/main" val="378590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Химико-токсикологическая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лаборатория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5" descr="химико-токсигологическая лаб-я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93216" y="2097088"/>
            <a:ext cx="6202392" cy="4217447"/>
          </a:xfrm>
        </p:spPr>
      </p:pic>
    </p:spTree>
    <p:extLst>
      <p:ext uri="{BB962C8B-B14F-4D97-AF65-F5344CB8AC3E}">
        <p14:creationId xmlns:p14="http://schemas.microsoft.com/office/powerpoint/2010/main" val="384029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Биохимическая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лаборатория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06" y="2631207"/>
            <a:ext cx="4507358" cy="274409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2649190"/>
            <a:ext cx="4544226" cy="2742307"/>
          </a:xfrm>
        </p:spPr>
      </p:pic>
    </p:spTree>
    <p:extLst>
      <p:ext uri="{BB962C8B-B14F-4D97-AF65-F5344CB8AC3E}">
        <p14:creationId xmlns:p14="http://schemas.microsoft.com/office/powerpoint/2010/main" val="303688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История ГБУ «Республиканский наркологический диспансер»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4306588"/>
          </a:xfrm>
        </p:spPr>
        <p:txBody>
          <a:bodyPr>
            <a:normAutofit fontScale="70000" lnSpcReduction="20000"/>
          </a:bodyPr>
          <a:lstStyle/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1979 г. открытие наркологического диспансера 60 коек (главный внештатный нарколог Минздрава ЧИАССР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Дальсаев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 Мусса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Алиевич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)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1982 году республика имела наркологический диспансер с сетью стационаров  на 260 коек. Из них 200-при промышленных предприятиях.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1982 году проводится Всесоюзная конференция по наркологии в городе Грозном по инициативе 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Дальсаева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 М.А.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1987 году в республике проходит уже очередная научно-практическая конференция всероссийского масштаба.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3 января 1995 года здание покинули последние больные вместе с главным врачом.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19 января 1995 года главный врач </a:t>
            </a:r>
            <a:r>
              <a:rPr lang="ru-RU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Дальсаев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 М.А. уже видел пепел и развалины от диспансера.</a:t>
            </a:r>
          </a:p>
          <a:p>
            <a:pPr marL="365760" indent="-283464" algn="just">
              <a:buFont typeface="Wingdings 2"/>
              <a:buChar char=""/>
              <a:defRPr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itchFamily="18" charset="0"/>
              </a:rPr>
              <a:t>Но уже в феврале того же года вновь собирается оставшийся коллектив восстанавливать службу, но уже по другому адресу: в полуразрушенном детском садике.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49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Флюорографический кабинет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386" name="Picture 2" descr="C:\Users\Heda_25\Desktop\Презентации\IMG_20160919_15455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247" y="2148691"/>
            <a:ext cx="4023432" cy="353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Heda_25\Desktop\Презентации\IMG_20160919_1546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"/>
          <a:stretch/>
        </p:blipFill>
        <p:spPr bwMode="auto">
          <a:xfrm>
            <a:off x="1640793" y="2148691"/>
            <a:ext cx="4020009" cy="3537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9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402858"/>
            <a:ext cx="9905998" cy="147857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Физиотерапевтический кабинет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6" descr="кабинет физиотерапии (7)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5989" y="1990696"/>
            <a:ext cx="6901131" cy="4392852"/>
          </a:xfrm>
        </p:spPr>
      </p:pic>
    </p:spTree>
    <p:extLst>
      <p:ext uri="{BB962C8B-B14F-4D97-AF65-F5344CB8AC3E}">
        <p14:creationId xmlns:p14="http://schemas.microsoft.com/office/powerpoint/2010/main" val="301400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Первичная заболеваемость алкоголизмом за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 и              9 месяцев 20016 г.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9675882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232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Заболеваемость</a:t>
            </a:r>
            <a:r>
              <a:rPr lang="ru-RU" b="1" dirty="0">
                <a:latin typeface="Georgia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алкогольными психозами 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2005-2015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гг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 за 9 месяцев 2016 года.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1845"/>
              </p:ext>
            </p:extLst>
          </p:nvPr>
        </p:nvGraphicFramePr>
        <p:xfrm>
          <a:off x="1141413" y="2249488"/>
          <a:ext cx="9906000" cy="4236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05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Динамика хронического алкоголизма </a:t>
            </a:r>
            <a:r>
              <a:rPr lang="ru-RU" b="1" dirty="0">
                <a:latin typeface="Georgia" pitchFamily="18" charset="0"/>
              </a:rPr>
              <a:t/>
            </a:r>
            <a:br>
              <a:rPr lang="ru-RU" b="1" dirty="0">
                <a:latin typeface="Georgia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за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и за 9 месяцев 2016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3834297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34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Сравнительные данные числа лиц, зарегистрированных в РНД впервые в жизни в связи с зависимостью от наркотических веществ (наркомании) за </a:t>
            </a:r>
            <a:r>
              <a:rPr lang="ru-RU" sz="2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sz="26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гг</a:t>
            </a:r>
            <a:r>
              <a:rPr lang="ru-RU" sz="26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и за 9 месяцев 2016 г.</a:t>
            </a:r>
            <a:endParaRPr lang="ru-RU" sz="26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5826379"/>
              </p:ext>
            </p:extLst>
          </p:nvPr>
        </p:nvGraphicFramePr>
        <p:xfrm>
          <a:off x="1141413" y="2249488"/>
          <a:ext cx="9906000" cy="3541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932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Динамика немедицинского употребления наркотиков за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гг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и за 9 месяце 2016 г.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7432763"/>
              </p:ext>
            </p:extLst>
          </p:nvPr>
        </p:nvGraphicFramePr>
        <p:xfrm>
          <a:off x="897308" y="1991170"/>
          <a:ext cx="10477143" cy="4563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90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Сравнительные данные числа лиц, зарегистрированных в РНД впервые в жизни в связи с зависимостью от ненаркотических ПАВ (токсикомания) за 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2005-2015 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гг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. и за 9 месяцев 2016 г.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5712005"/>
              </p:ext>
            </p:extLst>
          </p:nvPr>
        </p:nvGraphicFramePr>
        <p:xfrm>
          <a:off x="1141413" y="2249488"/>
          <a:ext cx="9906000" cy="4330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Количество проведенных наркологических экспертиз опьянения водителей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за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гг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и за 9 месяцев 2016 г.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363505"/>
              </p:ext>
            </p:extLst>
          </p:nvPr>
        </p:nvGraphicFramePr>
        <p:xfrm>
          <a:off x="1141413" y="2249488"/>
          <a:ext cx="9906000" cy="4142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04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Количество проведенных наркологических экспертиз опьянения граждан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за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2005-2015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Г.г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 И за 9 месяцев 2016 г.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826745"/>
              </p:ext>
            </p:extLst>
          </p:nvPr>
        </p:nvGraphicFramePr>
        <p:xfrm>
          <a:off x="1141413" y="2249488"/>
          <a:ext cx="9906000" cy="413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441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История ГБУ «Республиканский наркологический диспансер»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4315215"/>
          </a:xfrm>
        </p:spPr>
        <p:txBody>
          <a:bodyPr>
            <a:normAutofit fontScale="62500" lnSpcReduction="20000"/>
          </a:bodyPr>
          <a:lstStyle/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К 1996 году число наркологических коек, которые смогли разместить было 30.</a:t>
            </a:r>
          </a:p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1999 г. начало новых боевых действий в Чеченской Республике</a:t>
            </a:r>
          </a:p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В 2000 году, когда третий раз пришлось воссоздавать службу, число больных, которые нуждались в наркологической помощи уж было гораздо больше. Но коечная мощность стационара был всего 10.</a:t>
            </a:r>
          </a:p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И до 2007 года наркологический диспансер размещался там, в полуразрушенном здании.</a:t>
            </a:r>
          </a:p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Новое возрождение службы началось с активной поддержки Президента Чеченской Республики Рамзана </a:t>
            </a:r>
            <a:r>
              <a:rPr lang="ru-RU" sz="2600" b="1" dirty="0" err="1">
                <a:solidFill>
                  <a:schemeClr val="bg1"/>
                </a:solidFill>
                <a:latin typeface="Georgia" pitchFamily="18" charset="0"/>
              </a:rPr>
              <a:t>Ахматовича</a:t>
            </a: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 Кадырова. 26 декабря 2007 года состоялось его открытие нового здания наркологического диспансера.</a:t>
            </a:r>
          </a:p>
          <a:p>
            <a:pPr marL="365760" indent="-256032" algn="just">
              <a:buFont typeface="Wingdings 3"/>
              <a:buChar char=""/>
              <a:defRPr/>
            </a:pPr>
            <a:r>
              <a:rPr lang="ru-RU" sz="2600" b="1" dirty="0">
                <a:solidFill>
                  <a:schemeClr val="bg1"/>
                </a:solidFill>
                <a:latin typeface="Georgia" pitchFamily="18" charset="0"/>
              </a:rPr>
              <a:t>Летом 2007 года в республике прошла конференция по проблемам психического здоровья в условиях длительной чрезвычайной ситуации, в которой приняли участие, как местные специалисты, так и коллеги из Москвы, Ростова и других регионов ЮФО.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9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ГБУ «Республиканский наркологический диспансер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»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Филиал №1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91" y="2223852"/>
            <a:ext cx="3777242" cy="3541712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49" y="2230451"/>
            <a:ext cx="3564588" cy="3520869"/>
          </a:xfrm>
        </p:spPr>
      </p:pic>
    </p:spTree>
    <p:extLst>
      <p:ext uri="{BB962C8B-B14F-4D97-AF65-F5344CB8AC3E}">
        <p14:creationId xmlns:p14="http://schemas.microsoft.com/office/powerpoint/2010/main" val="52417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7049" y="508030"/>
            <a:ext cx="9906000" cy="14779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Предоставляемые услуги в филиале №1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27290" y="1888621"/>
            <a:ext cx="4649783" cy="4789918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Медицинское заключение о наличии (отсутствии) у водителей транспортных средств (кандидатов водителей транспортных средств)  медицинских противопоказаний , медицинских показаний или медицинских ограничений к управлению транспортными средствами   ( категории «А», «А1», «В», «В1», «М», «ВЕ».)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Медицинское освидетельствование врачом психиатром-наркологом о наличии (отсутствии) у водителей транспортных средств </a:t>
            </a:r>
            <a:r>
              <a:rPr lang="ru-RU" sz="800" b="1" dirty="0">
                <a:solidFill>
                  <a:srgbClr val="0070C0"/>
                </a:solidFill>
                <a:effectLst/>
              </a:rPr>
              <a:t>(кандидатов водителей транспортных средств) медицинских показаний или медицинских ограничений к управлению транспортными 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средствами.</a:t>
            </a:r>
            <a:endParaRPr lang="ru-RU" sz="800" b="1" dirty="0">
              <a:solidFill>
                <a:srgbClr val="0070C0"/>
              </a:solidFill>
              <a:effectLst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>
                <a:solidFill>
                  <a:srgbClr val="0070C0"/>
                </a:solidFill>
                <a:effectLst/>
              </a:rPr>
              <a:t>Медицинское освидетельствование врачом 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психиатром </a:t>
            </a:r>
            <a:r>
              <a:rPr lang="ru-RU" sz="800" b="1" dirty="0">
                <a:solidFill>
                  <a:srgbClr val="0070C0"/>
                </a:solidFill>
                <a:effectLst/>
              </a:rPr>
              <a:t>о наличии (отсутствии) у водителей транспортных средств (кандидатов водителей транспортных средств) медицинских показаний или медицинских ограничений к управлению транспортными 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средствами.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Развернутый анализ крови (</a:t>
            </a:r>
            <a:r>
              <a:rPr lang="en-US" sz="800" b="1" dirty="0" smtClean="0">
                <a:solidFill>
                  <a:srgbClr val="0070C0"/>
                </a:solidFill>
                <a:effectLst/>
              </a:rPr>
              <a:t>HGB  RBC)</a:t>
            </a:r>
            <a:r>
              <a:rPr lang="ru-RU" sz="800" b="1" dirty="0">
                <a:solidFill>
                  <a:srgbClr val="0070C0"/>
                </a:solidFill>
                <a:effectLst/>
              </a:rPr>
              <a:t> 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с подсчётом лейкоцитарной формулы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Исследование уровня общего белка в крови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Общий анализ крови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Экспресс диагностика ( 4 показателя –  гепатиты)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Биохимический анализ крови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Общий анализ мочи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Прием ( осмотр, консультация) врача психиатра-нарколога (первичный)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Плазмаферез (сеанс)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 smtClean="0">
                <a:solidFill>
                  <a:srgbClr val="0070C0"/>
                </a:solidFill>
                <a:effectLst/>
              </a:rPr>
              <a:t>Исследование уровня глюкозы в крови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800" b="1" dirty="0">
                <a:solidFill>
                  <a:srgbClr val="0070C0"/>
                </a:solidFill>
                <a:effectLst/>
              </a:rPr>
              <a:t>Прием ( осмотр, консультация) врача 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психиатра </a:t>
            </a:r>
            <a:r>
              <a:rPr lang="ru-RU" sz="800" b="1" dirty="0">
                <a:solidFill>
                  <a:srgbClr val="0070C0"/>
                </a:solidFill>
                <a:effectLst/>
              </a:rPr>
              <a:t>(первичный</a:t>
            </a:r>
            <a:r>
              <a:rPr lang="ru-RU" sz="800" b="1" dirty="0" smtClean="0">
                <a:solidFill>
                  <a:srgbClr val="0070C0"/>
                </a:solidFill>
                <a:effectLst/>
              </a:rPr>
              <a:t>) </a:t>
            </a:r>
            <a:endParaRPr lang="ru-RU" sz="1000" b="1" dirty="0" smtClean="0">
              <a:solidFill>
                <a:srgbClr val="0070C0"/>
              </a:solidFill>
            </a:endParaRPr>
          </a:p>
          <a:p>
            <a:endParaRPr lang="ru-RU" sz="1000" dirty="0"/>
          </a:p>
        </p:txBody>
      </p:sp>
      <p:pic>
        <p:nvPicPr>
          <p:cNvPr id="9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255" y="1862983"/>
            <a:ext cx="4537816" cy="4768553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0259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63" y="2162086"/>
            <a:ext cx="4401085" cy="3563596"/>
          </a:xfrm>
        </p:spPr>
      </p:pic>
      <p:sp>
        <p:nvSpPr>
          <p:cNvPr id="8" name="Текст 12"/>
          <p:cNvSpPr>
            <a:spLocks noGrp="1"/>
          </p:cNvSpPr>
          <p:nvPr>
            <p:ph sz="half" idx="2"/>
          </p:nvPr>
        </p:nvSpPr>
        <p:spPr>
          <a:xfrm>
            <a:off x="1141410" y="2136449"/>
            <a:ext cx="4878391" cy="3654749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55000" lnSpcReduction="20000"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К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филиалу прикреплено 10 человек:</a:t>
            </a:r>
            <a:br>
              <a:rPr lang="ru-RU" b="1" dirty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</a:br>
            <a:endParaRPr lang="ru-RU" b="1" dirty="0" smtClean="0">
              <a:solidFill>
                <a:schemeClr val="bg2">
                  <a:lumMod val="75000"/>
                </a:schemeClr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3 врача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Старшая медицинская сестра кабинета эфферентной терапии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Кассир 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Уборщик служебных помещений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Программист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Фотограф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2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Georgia" pitchFamily="18" charset="0"/>
              </a:rPr>
              <a:t>сторожа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                                                                     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ГБУ «Республиканский наркологический диспансер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»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Филиал №1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36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323" y="166199"/>
            <a:ext cx="9906000" cy="14779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Подсобное хозяйство (трудотерапия)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64777" y="2144875"/>
            <a:ext cx="4307081" cy="3965368"/>
          </a:xfr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002">
            <a:schemeClr val="dk2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Сотрудники  - 10 человек : </a:t>
            </a:r>
          </a:p>
          <a:p>
            <a:r>
              <a:rPr lang="ru-RU" dirty="0" smtClean="0"/>
              <a:t>   Директор</a:t>
            </a:r>
          </a:p>
          <a:p>
            <a:r>
              <a:rPr lang="ru-RU" dirty="0" smtClean="0"/>
              <a:t>   Заместитель директора</a:t>
            </a:r>
          </a:p>
          <a:p>
            <a:r>
              <a:rPr lang="ru-RU" dirty="0" smtClean="0"/>
              <a:t>   Агент по снабжению</a:t>
            </a:r>
          </a:p>
          <a:p>
            <a:r>
              <a:rPr lang="ru-RU" dirty="0" smtClean="0"/>
              <a:t>   Пчеловод</a:t>
            </a:r>
          </a:p>
          <a:p>
            <a:r>
              <a:rPr lang="ru-RU" dirty="0" smtClean="0"/>
              <a:t>   Садовник</a:t>
            </a:r>
          </a:p>
          <a:p>
            <a:r>
              <a:rPr lang="ru-RU" dirty="0" smtClean="0"/>
              <a:t>   Подсобный рабочий – 3</a:t>
            </a:r>
          </a:p>
          <a:p>
            <a:r>
              <a:rPr lang="ru-RU" dirty="0" smtClean="0"/>
              <a:t>   Сторож - 2</a:t>
            </a:r>
          </a:p>
          <a:p>
            <a:endParaRPr lang="ru-RU" dirty="0"/>
          </a:p>
        </p:txBody>
      </p:sp>
      <p:pic>
        <p:nvPicPr>
          <p:cNvPr id="10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100" y="2144874"/>
            <a:ext cx="4730337" cy="390554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2867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Heda_25\Desktop\Презентац\IMG-20161107-WA0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478" y="1828799"/>
            <a:ext cx="4462804" cy="4349809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478" y="1828800"/>
            <a:ext cx="4456871" cy="4349808"/>
          </a:xfr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16525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465" y="2249488"/>
            <a:ext cx="4722282" cy="3541712"/>
          </a:xfrm>
          <a:ln>
            <a:solidFill>
              <a:srgbClr val="00B050"/>
            </a:solidFill>
          </a:ln>
        </p:spPr>
      </p:pic>
      <p:pic>
        <p:nvPicPr>
          <p:cNvPr id="16" name="Объект 1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665" y="2249488"/>
            <a:ext cx="4722282" cy="3541712"/>
          </a:xfr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8480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25" y="2375731"/>
            <a:ext cx="4802736" cy="3879790"/>
          </a:xfrm>
          <a:ln>
            <a:solidFill>
              <a:srgbClr val="0070C0"/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438" y="2384277"/>
            <a:ext cx="4495088" cy="3862699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0232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24" y="2264636"/>
            <a:ext cx="4460904" cy="3905428"/>
          </a:xfr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063" y="2256090"/>
            <a:ext cx="4751461" cy="3888336"/>
          </a:xfr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708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892" y="3712909"/>
            <a:ext cx="4119072" cy="281607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86" y="3714333"/>
            <a:ext cx="4012489" cy="2797561"/>
          </a:xfrm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533" y="484024"/>
            <a:ext cx="4067797" cy="2897736"/>
          </a:xfrm>
          <a:prstGeom prst="rect">
            <a:avLst/>
          </a:prstGeom>
        </p:spPr>
      </p:pic>
      <p:pic>
        <p:nvPicPr>
          <p:cNvPr id="15363" name="Picture 3" descr="C:\Users\Heda_25\Desktop\Презентац\IMG-20161107-WA00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891" y="484024"/>
            <a:ext cx="4050707" cy="289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32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5449" y="2199736"/>
            <a:ext cx="8681855" cy="2182483"/>
          </a:xfrm>
          <a:solidFill>
            <a:srgbClr val="92D050"/>
          </a:solidFill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«Сравнительные данные по СКФО.»</a:t>
            </a:r>
          </a:p>
        </p:txBody>
      </p:sp>
    </p:spTree>
    <p:extLst>
      <p:ext uri="{BB962C8B-B14F-4D97-AF65-F5344CB8AC3E}">
        <p14:creationId xmlns:p14="http://schemas.microsoft.com/office/powerpoint/2010/main" val="286466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5375" y="310787"/>
            <a:ext cx="9905998" cy="14785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Врач психиатр-нарколог, профессор </a:t>
            </a:r>
            <a:b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Дальсаев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Мусса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Алиевич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Содержимое 5" descr="IMGP1221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291" y="2038473"/>
            <a:ext cx="3348201" cy="3754497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185375" y="2038473"/>
            <a:ext cx="5435233" cy="3892522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altLang="ru-RU" sz="2900" dirty="0">
                <a:solidFill>
                  <a:srgbClr val="FF0000"/>
                </a:solidFill>
                <a:latin typeface="Georgia" panose="02040502050405020303" pitchFamily="18" charset="0"/>
              </a:rPr>
              <a:t>29 ноября 2011 г. 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ушел из жизни выдающийся человек, создавший наркологическую службу в Чеченской Республике и возглавлявший ее с момента ее основания врач психиатр-нарколог, профессор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Дальсаев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Мусса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Алиевич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.</a:t>
            </a:r>
          </a:p>
          <a:p>
            <a:pPr algn="just"/>
            <a:endParaRPr lang="ru-RU" altLang="ru-RU" sz="2900" dirty="0">
              <a:solidFill>
                <a:schemeClr val="bg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Глава Чеченской Республики  Кадыров Р.А.  оценил деятельность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Дальсаева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М.А. и за вклад в развитии Здравоохранения Чеченской Республики: именем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Дальсаева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М.А. переименована улица на которой жил Мусса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Алиевич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, а так же планируется назвать  именем 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Дальсаева</a:t>
            </a:r>
            <a:r>
              <a:rPr lang="ru-RU" altLang="ru-RU" sz="2900" dirty="0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 М.А. строящийся диагностический центр в </a:t>
            </a:r>
            <a:r>
              <a:rPr lang="ru-RU" altLang="ru-RU" sz="29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Georgia" panose="02040502050405020303" pitchFamily="18" charset="0"/>
              </a:rPr>
              <a:t>г.Грозный</a:t>
            </a:r>
            <a:endParaRPr lang="ru-RU" altLang="ru-RU" sz="2900" dirty="0">
              <a:solidFill>
                <a:schemeClr val="bg1">
                  <a:lumMod val="95000"/>
                  <a:lumOff val="5000"/>
                </a:schemeClr>
              </a:solidFill>
              <a:latin typeface="Georgia" panose="02040502050405020303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6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652" y="1370192"/>
            <a:ext cx="8329642" cy="4211098"/>
          </a:xfrm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Достижение целевых показателей (индикаторов) модернизации наркологической службы по Российской Федерации  (СКФО).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8921809" y="4965107"/>
            <a:ext cx="97840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8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950882"/>
              </p:ext>
            </p:extLst>
          </p:nvPr>
        </p:nvGraphicFramePr>
        <p:xfrm>
          <a:off x="1630391" y="224286"/>
          <a:ext cx="8651818" cy="641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7201"/>
                <a:gridCol w="1094251"/>
                <a:gridCol w="1094251"/>
                <a:gridCol w="1094251"/>
                <a:gridCol w="1240151"/>
                <a:gridCol w="1021301"/>
                <a:gridCol w="1021301"/>
                <a:gridCol w="919111"/>
              </a:tblGrid>
              <a:tr h="1872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Число больных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наркоманией , находящихся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ремиссии от 1 года до 2 лет на 100 больных среднегодового контингента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Число больных 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наркоманией, находящихся </a:t>
                      </a: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 ремиссии свыше 2 лет на 100 больных среднегодового контингента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Число больных алкоголизмом, находящихся в ремиссии от 1 года до 2 лет на 100 больных среднегодового контингента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Число больных алкоголизмом, находящихся в ремиссии от 1 года до 2 лет на 100 больных среднегодового контингента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Доля больных алкоголизмом повторно госпитализи-рованных в течение года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Доля больных наркоманией повторно госпитализи-рованных в течение года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Количество достигнутых плановых показателей</a:t>
                      </a:r>
                      <a:endParaRPr lang="ru-RU" sz="11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8324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Плановые значения показателей по РФ на 2015 г.</a:t>
                      </a: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      8,8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25,5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29,2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4602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Ставропольский край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12,1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10,8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20,5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19,5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4602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Чеченская Республика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9,0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9,7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9,5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37,3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28,8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4602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26,2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18,6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17,2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14,6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8,4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6243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Карачаево-Черкесская Республика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13,9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11,9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12,2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18,1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27,5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6243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Республика Северная Осетия Алания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10,5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9,7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13,8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25,0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27,3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6243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Calibri"/>
                          <a:ea typeface="Times New Roman"/>
                          <a:cs typeface="Times New Roman"/>
                        </a:rPr>
                        <a:t>Кабардино-Балкарская Республика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9,63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22,78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11,8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24,2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23,2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  <a:tr h="4602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Республика Ингушетия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9,1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15,3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10,5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нет стационара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нет стационара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02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/>
              <a:t>Финансовое обеспечение мероприятий модернизации в СКФО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2825936"/>
              </p:ext>
            </p:extLst>
          </p:nvPr>
        </p:nvGraphicFramePr>
        <p:xfrm>
          <a:off x="1981201" y="1935163"/>
          <a:ext cx="8229599" cy="4795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1655641"/>
                <a:gridCol w="1185554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09245" algn="l"/>
                        </a:tabLst>
                      </a:pPr>
                      <a:r>
                        <a:rPr lang="ru-RU" sz="11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Субъект СКФО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предоставления  федеральной субсидии 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FFFF00"/>
                          </a:solidFill>
                        </a:rPr>
                        <a:t>Сумма федеральных средств</a:t>
                      </a:r>
                      <a:endParaRPr lang="ru-RU" sz="1100" dirty="0">
                        <a:solidFill>
                          <a:srgbClr val="FFFF00"/>
                        </a:solidFill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 региональных средств 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освоения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</a:tr>
              <a:tr h="700466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8145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Ставропольский край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20 765,5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8 675,5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84 547, 1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105 312,6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18 735,5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3 842,9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22 578,4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Чеченская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18 008,7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2 200,0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20 208,7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Кабардино-Балкарская Республика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18 900,0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14 000,0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32 900,0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43122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Карачаево -</a:t>
                      </a: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Черкессия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16 626,7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513,884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17 140,6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624280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РСО -Алания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2013-2014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12 756,7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14 687,5 +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3 160,0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30 604,2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Республика Ингушетия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4 502,2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927,5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5 429,7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Финансовое обеспечение мероприятий модернизации в </a:t>
            </a:r>
            <a:r>
              <a:rPr lang="ru-RU" b="1" dirty="0" smtClean="0">
                <a:solidFill>
                  <a:srgbClr val="C00000"/>
                </a:solidFill>
              </a:rPr>
              <a:t>СКФО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57100"/>
              </p:ext>
            </p:extLst>
          </p:nvPr>
        </p:nvGraphicFramePr>
        <p:xfrm>
          <a:off x="1141413" y="1939895"/>
          <a:ext cx="9906000" cy="4238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11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9566444"/>
              </p:ext>
            </p:extLst>
          </p:nvPr>
        </p:nvGraphicFramePr>
        <p:xfrm>
          <a:off x="1544127" y="1847088"/>
          <a:ext cx="9118121" cy="4867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1131"/>
                <a:gridCol w="1393024"/>
                <a:gridCol w="1662169"/>
                <a:gridCol w="1662169"/>
                <a:gridCol w="1709628"/>
              </a:tblGrid>
              <a:tr h="2983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Абсолютное число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100 тыс. населения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83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169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РОССИЙСКАЯ ФЕДЕРАЦИЯ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1809975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1719156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1237,44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1175, 4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229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СЕВЕРО-КАВКАЗСКИЙ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1" dirty="0" smtClean="0"/>
                        <a:t>ФО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56422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55403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584,1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573, 6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355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СТАВРОПОЛЬСКИЙ КРАЙ 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26278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26152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938,7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934,2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218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9909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9153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331,4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306,1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023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КАБАРДИНО-БАЛКАРСКАЯ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7189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7046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835,2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818,6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46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СЕВЕРНАЯ ОСЕТИЯ АЛАНИЯ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5084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5073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720,9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719, 3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89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КАРАЧАЕВО-ЧЕРКЕССКАЯ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4795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4713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1022,3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1004, 8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335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ЧЕЧЕНСКАЯ РЕСПУБЛИКА 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3124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3165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228,0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230,99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2983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ИНГУШЕТИЯ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9,3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8,8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81200" y="476672"/>
            <a:ext cx="8229600" cy="137041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алкоголя  (алкоголизм)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8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1981200" y="476672"/>
            <a:ext cx="8229600" cy="137041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алкоголя  (алкоголизм)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38915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773238" y="1847089"/>
          <a:ext cx="8499226" cy="4462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Диаграмма" r:id="rId4" imgW="8092535" imgH="4709232" progId="Excel.Chart.8">
                  <p:embed/>
                </p:oleObj>
              </mc:Choice>
              <mc:Fallback>
                <p:oleObj name="Диаграмма" r:id="rId4" imgW="8092535" imgH="4709232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3238" y="1847089"/>
                        <a:ext cx="8499226" cy="44622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61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1158724"/>
              </p:ext>
            </p:extLst>
          </p:nvPr>
        </p:nvGraphicFramePr>
        <p:xfrm>
          <a:off x="1748207" y="1476568"/>
          <a:ext cx="8229600" cy="5265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1257280"/>
                <a:gridCol w="1500198"/>
                <a:gridCol w="1500198"/>
                <a:gridCol w="1543032"/>
              </a:tblGrid>
              <a:tr h="345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Абсолютное число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100 тыс. населения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58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833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РОССИЙСКАЯ ФЕДЕРАЦИЯ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321796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311785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220,0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213, 2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833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СЕВЕРО-КАВКАЗСКИЙ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1" dirty="0" smtClean="0"/>
                        <a:t>ФО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15867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15374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164,3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159, 2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317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СТАВРОПОЛЬСКИЙ КРАЙ 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5562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5346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198,7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191,</a:t>
                      </a:r>
                      <a:r>
                        <a:rPr lang="ru-RU" baseline="0" dirty="0" smtClean="0"/>
                        <a:t>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18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4578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4577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153,1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153,1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3988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ЧЕЧЕНСКАЯ РЕСПУБЛИКА 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2288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2227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167,0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162,5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42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КАБАРДИНО-БАЛКАРСКАЯ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1260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1249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146,59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145,1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855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smtClean="0">
                          <a:latin typeface="Calibri"/>
                          <a:ea typeface="Times New Roman"/>
                          <a:cs typeface="Times New Roman"/>
                        </a:rPr>
                        <a:t>КАРАЧАЕВО-ЧЕРКЕССКАЯ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834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216,4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177,8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28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СЕВЕРНАЯ ОСЕТИЯ АЛАНИЯ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844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119,7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120,8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345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ИНГУШЕТИЯ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69,80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62,3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73844" y="88645"/>
            <a:ext cx="8229600" cy="152465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наркотиков  (наркомания)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17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981200" y="476672"/>
            <a:ext cx="8229600" cy="137041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наркотиков  (наркомания)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36867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2082801" y="2060575"/>
          <a:ext cx="8024813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4" name="Лист" r:id="rId5" imgW="8092535" imgH="4533840" progId="Excel.Sheet.8">
                  <p:embed/>
                </p:oleObj>
              </mc:Choice>
              <mc:Fallback>
                <p:oleObj name="Лист" r:id="rId5" imgW="8092535" imgH="453384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1" y="2060575"/>
                        <a:ext cx="8024813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87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245654"/>
              </p:ext>
            </p:extLst>
          </p:nvPr>
        </p:nvGraphicFramePr>
        <p:xfrm>
          <a:off x="1690777" y="1466907"/>
          <a:ext cx="8718133" cy="5312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3078"/>
                <a:gridCol w="1331916"/>
                <a:gridCol w="1589254"/>
                <a:gridCol w="1589254"/>
                <a:gridCol w="1634631"/>
              </a:tblGrid>
              <a:tr h="3769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Абсолютное число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100 тыс. населения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69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6119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РОССИЙСКАЯ ФЕДЕРАЦИЯ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10571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9796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6,7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6119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СЕВЕРО-КАВКАЗСКИЙ</a:t>
                      </a:r>
                      <a:r>
                        <a:rPr lang="ru-RU" sz="1400" b="1" baseline="0" dirty="0" smtClean="0"/>
                        <a:t> </a:t>
                      </a:r>
                      <a:r>
                        <a:rPr lang="ru-RU" sz="1400" b="1" dirty="0" smtClean="0"/>
                        <a:t>ФО</a:t>
                      </a:r>
                    </a:p>
                    <a:p>
                      <a:endParaRPr lang="ru-RU" sz="14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529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5,9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529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8,6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8,6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386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smtClean="0">
                          <a:latin typeface="Calibri"/>
                          <a:ea typeface="Times New Roman"/>
                          <a:cs typeface="Times New Roman"/>
                        </a:rPr>
                        <a:t>ЧЕЧЕНСКАЯ РЕСПУБЛИКА </a:t>
                      </a:r>
                      <a:endParaRPr lang="ru-RU" sz="110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142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159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10,4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11,6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4183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СТАВРОПОЛЬСКИЙ КРАЙ </a:t>
                      </a:r>
                      <a:endParaRPr lang="ru-RU" sz="11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87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102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3,1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          3,6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4638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КАБАРДИНО-БАЛКАРСКАЯ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4,1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093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smtClean="0">
                          <a:latin typeface="Calibri"/>
                          <a:ea typeface="Times New Roman"/>
                          <a:cs typeface="Times New Roman"/>
                        </a:rPr>
                        <a:t>КАРАЧАЕВО-ЧЕРКЕССКАЯ РЕСПУБЛИКА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11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1,9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2,3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5547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СЕВЕРНАЯ ОСЕТИЯ АЛАНИЯ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0,7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0,4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  <a:tr h="376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РЕСПУБЛИКА ИНГУШЕТИЯ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-</a:t>
                      </a: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84074" y="319503"/>
            <a:ext cx="79535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ненаркотических ПАВ  (токсикомания)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4600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1981200" y="546416"/>
            <a:ext cx="8229600" cy="173045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Синдром зависимости от ненаркотических ПАВ  (токсикомания)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0963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981200" y="2276872"/>
          <a:ext cx="8185150" cy="431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Диаграмма" r:id="rId4" imgW="8115226" imgH="4274856" progId="Excel.Chart.8">
                  <p:embed/>
                </p:oleObj>
              </mc:Choice>
              <mc:Fallback>
                <p:oleObj name="Диаграмма" r:id="rId4" imgW="8115226" imgH="4274856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276872"/>
                        <a:ext cx="8185150" cy="431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34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Georgia" pitchFamily="18" charset="0"/>
              </a:rPr>
              <a:t>ГБУ «Республиканский наркологический диспансер»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3" y="2249488"/>
            <a:ext cx="4878389" cy="3694112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altLang="ru-RU" sz="2900" b="1" dirty="0">
                <a:solidFill>
                  <a:srgbClr val="FF0000"/>
                </a:solidFill>
                <a:latin typeface="Georgia" panose="02040502050405020303" pitchFamily="18" charset="0"/>
              </a:rPr>
              <a:t>1 января 2012 г</a:t>
            </a:r>
            <a:r>
              <a:rPr lang="ru-RU" altLang="ru-RU" sz="2900" b="1" dirty="0">
                <a:latin typeface="Georgia" panose="02040502050405020303" pitchFamily="18" charset="0"/>
              </a:rPr>
              <a:t>. располагается в здании психоневрологического диспансера</a:t>
            </a:r>
            <a:r>
              <a:rPr lang="ru-RU" altLang="ru-RU" sz="2900" b="1" dirty="0" smtClean="0">
                <a:latin typeface="Georgia" panose="02040502050405020303" pitchFamily="18" charset="0"/>
              </a:rPr>
              <a:t>.</a:t>
            </a:r>
            <a:endParaRPr lang="ru-RU" altLang="ru-RU" sz="2700" b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  </a:t>
            </a:r>
            <a:r>
              <a:rPr lang="ru-RU" altLang="ru-RU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2012 </a:t>
            </a:r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году 7-8 </a:t>
            </a:r>
            <a:r>
              <a:rPr lang="ru-RU" altLang="ru-RU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ноября </a:t>
            </a:r>
            <a:r>
              <a:rPr lang="ru-RU" altLang="ru-RU" sz="2700" b="1" dirty="0" smtClean="0">
                <a:latin typeface="Georgia" panose="02040502050405020303" pitchFamily="18" charset="0"/>
              </a:rPr>
              <a:t>проведена </a:t>
            </a:r>
            <a:r>
              <a:rPr lang="ru-RU" altLang="ru-RU" sz="2700" b="1" dirty="0">
                <a:latin typeface="Georgia" panose="02040502050405020303" pitchFamily="18" charset="0"/>
              </a:rPr>
              <a:t>в </a:t>
            </a:r>
            <a:r>
              <a:rPr lang="ru-RU" altLang="ru-RU" sz="2700" b="1" dirty="0" err="1">
                <a:latin typeface="Georgia" panose="02040502050405020303" pitchFamily="18" charset="0"/>
              </a:rPr>
              <a:t>г.Грозный</a:t>
            </a:r>
            <a:r>
              <a:rPr lang="ru-RU" altLang="ru-RU" sz="2700" b="1" dirty="0">
                <a:latin typeface="Georgia" panose="02040502050405020303" pitchFamily="18" charset="0"/>
              </a:rPr>
              <a:t> </a:t>
            </a:r>
            <a:r>
              <a:rPr lang="ru-RU" altLang="ru-RU" sz="2700" b="1" dirty="0" smtClean="0">
                <a:latin typeface="Georgia" panose="02040502050405020303" pitchFamily="18" charset="0"/>
              </a:rPr>
              <a:t>Региональная (СКФО</a:t>
            </a:r>
            <a:r>
              <a:rPr lang="ru-RU" altLang="ru-RU" sz="2700" b="1" dirty="0">
                <a:latin typeface="Georgia" panose="02040502050405020303" pitchFamily="18" charset="0"/>
              </a:rPr>
              <a:t>) </a:t>
            </a:r>
            <a:r>
              <a:rPr lang="ru-RU" altLang="ru-RU" sz="2700" b="1" dirty="0" smtClean="0">
                <a:latin typeface="Georgia" panose="02040502050405020303" pitchFamily="18" charset="0"/>
              </a:rPr>
              <a:t>научно-практическая конференция </a:t>
            </a:r>
            <a:r>
              <a:rPr lang="ru-RU" altLang="ru-RU" sz="2700" b="1" dirty="0">
                <a:latin typeface="Georgia" panose="02040502050405020303" pitchFamily="18" charset="0"/>
              </a:rPr>
              <a:t>«Актуальные вопросы диагностики и лечения наркологических и психических расстройств в Чеченской Республике» с всероссийским участием.</a:t>
            </a:r>
          </a:p>
          <a:p>
            <a:pPr algn="just"/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2014 </a:t>
            </a:r>
            <a:r>
              <a:rPr lang="ru-RU" altLang="ru-RU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г</a:t>
            </a:r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 </a:t>
            </a:r>
            <a:r>
              <a:rPr lang="ru-RU" altLang="ru-RU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5 </a:t>
            </a:r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сентября </a:t>
            </a:r>
            <a:r>
              <a:rPr lang="ru-RU" altLang="ru-RU" sz="2700" b="1" dirty="0" smtClean="0">
                <a:latin typeface="Georgia" panose="02040502050405020303" pitchFamily="18" charset="0"/>
              </a:rPr>
              <a:t>состоялся</a:t>
            </a:r>
            <a:r>
              <a:rPr lang="ru-RU" altLang="ru-RU" sz="27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700" b="1" dirty="0">
                <a:latin typeface="Georgia" panose="02040502050405020303" pitchFamily="18" charset="0"/>
              </a:rPr>
              <a:t>Съезд наркологов СКФО, научно-практическая конференция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8193" y="2249488"/>
            <a:ext cx="4723226" cy="3541712"/>
          </a:xfrm>
          <a:noFill/>
        </p:spPr>
      </p:pic>
    </p:spTree>
    <p:extLst>
      <p:ext uri="{BB962C8B-B14F-4D97-AF65-F5344CB8AC3E}">
        <p14:creationId xmlns:p14="http://schemas.microsoft.com/office/powerpoint/2010/main" val="242924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9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138271" y="-6455"/>
            <a:ext cx="8367622" cy="9144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50" dirty="0" smtClean="0">
                <a:ln w="0"/>
                <a:solidFill>
                  <a:schemeClr val="tx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ГБУ «РЕСПУБЛИКАНСКИЙ НАРКОЛОГИЧЕСКИЙ ДИСПАНСЕР»</a:t>
            </a:r>
            <a:endParaRPr lang="ru-RU" b="1" spc="50" dirty="0">
              <a:ln w="0"/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68646" y="1203385"/>
            <a:ext cx="2700069" cy="91440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Административно-управленческий аппарат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лок-схема: ссылка на другую страницу 20"/>
          <p:cNvSpPr/>
          <p:nvPr/>
        </p:nvSpPr>
        <p:spPr>
          <a:xfrm>
            <a:off x="7893170" y="1224947"/>
            <a:ext cx="2950235" cy="914400"/>
          </a:xfrm>
          <a:prstGeom prst="flowChartOffpage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 неотложной наркологической помощи населению на 25 коек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1181818" y="2600870"/>
            <a:ext cx="2294627" cy="914400"/>
          </a:xfrm>
          <a:prstGeom prst="snip2Diag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Химико-токсикологическая лаборатория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34783" y="2734654"/>
            <a:ext cx="3276421" cy="137587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кабинета врачей психиатров-наркологов для приема взрослого населения и 1 кабинет для приема детского населения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8476530" y="3344894"/>
            <a:ext cx="3170207" cy="1048103"/>
          </a:xfrm>
          <a:prstGeom prst="snip2Diag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Физиотерапевтический кабинет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4370357" y="4197855"/>
            <a:ext cx="3476445" cy="914400"/>
          </a:xfrm>
          <a:prstGeom prst="round2Diag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медицинского освидетельствования на состояние опьянения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59059" y="1224947"/>
            <a:ext cx="3027871" cy="144061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Диспансерно-поликлиническое отделение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70936" y="3868946"/>
            <a:ext cx="3150798" cy="914400"/>
          </a:xfrm>
          <a:prstGeom prst="ellipse">
            <a:avLst/>
          </a:prstGeom>
          <a:solidFill>
            <a:srgbClr val="B0C0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ультразвуковой диагностики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199408" y="2143670"/>
            <a:ext cx="2337758" cy="9144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палата интенсивной терапии на 3 койки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Трапеция 29"/>
          <p:cNvSpPr/>
          <p:nvPr/>
        </p:nvSpPr>
        <p:spPr>
          <a:xfrm>
            <a:off x="8960686" y="5035651"/>
            <a:ext cx="2424023" cy="914400"/>
          </a:xfrm>
          <a:prstGeom prst="trapezoi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функциональной диагностики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920871" y="5392579"/>
            <a:ext cx="2734573" cy="914400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Флюорографический кабинет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Блок-схема: знак завершения 31"/>
          <p:cNvSpPr/>
          <p:nvPr/>
        </p:nvSpPr>
        <p:spPr>
          <a:xfrm>
            <a:off x="4252822" y="5339749"/>
            <a:ext cx="3623095" cy="914400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Клинико-диагностическая лаборатория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единительная линия 45"/>
          <p:cNvCxnSpPr>
            <a:stCxn id="27" idx="2"/>
            <a:endCxn id="22" idx="0"/>
          </p:cNvCxnSpPr>
          <p:nvPr/>
        </p:nvCxnSpPr>
        <p:spPr>
          <a:xfrm flipH="1">
            <a:off x="3476445" y="1945252"/>
            <a:ext cx="1082614" cy="111281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22" idx="0"/>
            <a:endCxn id="23" idx="1"/>
          </p:cNvCxnSpPr>
          <p:nvPr/>
        </p:nvCxnSpPr>
        <p:spPr>
          <a:xfrm>
            <a:off x="3476445" y="3058070"/>
            <a:ext cx="958338" cy="36452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23" idx="1"/>
          </p:cNvCxnSpPr>
          <p:nvPr/>
        </p:nvCxnSpPr>
        <p:spPr>
          <a:xfrm flipH="1">
            <a:off x="3505021" y="3422591"/>
            <a:ext cx="929762" cy="92786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3513105" y="4351478"/>
            <a:ext cx="847545" cy="771043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3638731" y="5112255"/>
            <a:ext cx="713835" cy="761193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3638731" y="5817506"/>
            <a:ext cx="597378" cy="5283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27" idx="6"/>
          </p:cNvCxnSpPr>
          <p:nvPr/>
        </p:nvCxnSpPr>
        <p:spPr>
          <a:xfrm>
            <a:off x="7586930" y="1945252"/>
            <a:ext cx="889600" cy="177278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7856509" y="3739530"/>
            <a:ext cx="620021" cy="914413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stCxn id="26" idx="0"/>
          </p:cNvCxnSpPr>
          <p:nvPr/>
        </p:nvCxnSpPr>
        <p:spPr>
          <a:xfrm>
            <a:off x="7846802" y="4655055"/>
            <a:ext cx="1104180" cy="123357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7866213" y="5833642"/>
            <a:ext cx="1094473" cy="73387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27" idx="0"/>
          </p:cNvCxnSpPr>
          <p:nvPr/>
        </p:nvCxnSpPr>
        <p:spPr>
          <a:xfrm>
            <a:off x="6072994" y="950506"/>
            <a:ext cx="1" cy="27444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endCxn id="20" idx="0"/>
          </p:cNvCxnSpPr>
          <p:nvPr/>
        </p:nvCxnSpPr>
        <p:spPr>
          <a:xfrm flipH="1">
            <a:off x="2818681" y="907926"/>
            <a:ext cx="286828" cy="29545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endCxn id="21" idx="0"/>
          </p:cNvCxnSpPr>
          <p:nvPr/>
        </p:nvCxnSpPr>
        <p:spPr>
          <a:xfrm>
            <a:off x="9247517" y="916541"/>
            <a:ext cx="120771" cy="30840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7715514" y="3518476"/>
            <a:ext cx="761016" cy="195492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6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722329962"/>
              </p:ext>
            </p:extLst>
          </p:nvPr>
        </p:nvGraphicFramePr>
        <p:xfrm>
          <a:off x="1217493" y="760575"/>
          <a:ext cx="3672408" cy="5177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74639239"/>
              </p:ext>
            </p:extLst>
          </p:nvPr>
        </p:nvGraphicFramePr>
        <p:xfrm>
          <a:off x="5351804" y="292501"/>
          <a:ext cx="5578267" cy="6358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0122"/>
                <a:gridCol w="2608145"/>
              </a:tblGrid>
              <a:tr h="55406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C00000"/>
                          </a:solidFill>
                        </a:rPr>
                        <a:t>Районные ЦРБ</a:t>
                      </a:r>
                      <a:endParaRPr lang="ru-RU" sz="1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Количество врачей психиатров-наркологов</a:t>
                      </a:r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Грозненская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Ачхой-Мартановская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врач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Веденская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Гудермесская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Надтеречная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Наурская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врач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Ножай-Юртовская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Урус-Мартановская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Шелковская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Шатойская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</a:t>
                      </a:r>
                      <a:r>
                        <a:rPr lang="ru-RU" sz="1200" baseline="0" dirty="0" smtClean="0"/>
                        <a:t> Итум-Калинская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Шаройская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Шалинская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Курчалоевская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врач</a:t>
                      </a:r>
                      <a:r>
                        <a:rPr lang="ru-RU" sz="1200" baseline="0" dirty="0" smtClean="0"/>
                        <a:t> 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35479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Сунженская</a:t>
                      </a:r>
                      <a:r>
                        <a:rPr lang="ru-RU" sz="1200" baseline="0" dirty="0" smtClean="0"/>
                        <a:t>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врач 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43741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ГБУ Аргунская ЦРБ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46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8174070"/>
              </p:ext>
            </p:extLst>
          </p:nvPr>
        </p:nvGraphicFramePr>
        <p:xfrm>
          <a:off x="3854154" y="225872"/>
          <a:ext cx="7409204" cy="6395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1947"/>
                <a:gridCol w="2216927"/>
                <a:gridCol w="1316822"/>
                <a:gridCol w="1483508"/>
              </a:tblGrid>
              <a:tr h="5317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C00000"/>
                          </a:solidFill>
                        </a:rPr>
                        <a:t>Районные ЦРБ</a:t>
                      </a:r>
                      <a:endParaRPr lang="ru-RU" sz="1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Количество кабинетов мед. освидетельствования</a:t>
                      </a:r>
                      <a:endParaRPr lang="ru-RU" sz="1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Оборудование</a:t>
                      </a:r>
                    </a:p>
                    <a:p>
                      <a:pPr algn="ctr"/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31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алкометры</a:t>
                      </a:r>
                      <a:endParaRPr lang="ru-RU" sz="1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rgbClr val="C00000"/>
                          </a:solidFill>
                        </a:rPr>
                        <a:t>IK200609</a:t>
                      </a:r>
                      <a:r>
                        <a:rPr lang="en-US" sz="10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000" baseline="0" dirty="0" smtClean="0">
                          <a:solidFill>
                            <a:srgbClr val="C00000"/>
                          </a:solidFill>
                        </a:rPr>
                        <a:t>анализаторы</a:t>
                      </a:r>
                      <a:endParaRPr lang="ru-RU" sz="10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Грозненская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mtClean="0"/>
                        <a:t>_____</a:t>
                      </a:r>
                      <a:endParaRPr lang="ru-RU" sz="1200" b="0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</a:tr>
              <a:tr h="297345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Ачхой-Мартановская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Веденская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Гудермесская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Надтеречная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Наурская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Ножай-Юртовская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Урус-Мартановская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Шелковская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ru-RU" sz="1200" b="1" dirty="0" smtClean="0"/>
                        <a:t>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Шатойская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mtClean="0"/>
                        <a:t>_____</a:t>
                      </a:r>
                      <a:endParaRPr lang="ru-RU" sz="1200" b="0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</a:t>
                      </a:r>
                      <a:r>
                        <a:rPr lang="ru-RU" sz="1200" b="1" baseline="0" dirty="0" smtClean="0"/>
                        <a:t> Итум-Калинская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mtClean="0"/>
                        <a:t>_____</a:t>
                      </a:r>
                      <a:endParaRPr lang="ru-RU" sz="1200" b="0" dirty="0" smtClean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Шаройская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Шалинская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smtClean="0"/>
                        <a:t>+</a:t>
                      </a:r>
                      <a:endParaRPr lang="ru-RU" sz="1200" b="1" dirty="0" smtClean="0"/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Курчалоевская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</a:tr>
              <a:tr h="325786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Сунженская</a:t>
                      </a:r>
                      <a:r>
                        <a:rPr lang="ru-RU" sz="1200" b="1" baseline="0" dirty="0" smtClean="0"/>
                        <a:t>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_____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</a:tr>
              <a:tr h="40165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ГБУ Аргунская ЦРБ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/>
                        <a:t>_____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+</a:t>
                      </a:r>
                      <a:endParaRPr lang="ru-RU" sz="12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+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91470087"/>
              </p:ext>
            </p:extLst>
          </p:nvPr>
        </p:nvGraphicFramePr>
        <p:xfrm>
          <a:off x="268910" y="623843"/>
          <a:ext cx="3672408" cy="5177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929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Picture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3539" y="1623535"/>
            <a:ext cx="186372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 bwMode="auto">
          <a:xfrm>
            <a:off x="1658805" y="924719"/>
            <a:ext cx="3600399" cy="20937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</a:rPr>
              <a:t>Финансовое обеспечение мероприятий модернизации</a:t>
            </a:r>
            <a:endParaRPr lang="ru-RU" sz="1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2014год -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18008,7 тыс.руб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региональное софинансирование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2200,0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20208,7 тыс.руб</a:t>
            </a:r>
          </a:p>
          <a:p>
            <a:pPr algn="ctr"/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631505" y="4084521"/>
            <a:ext cx="3600399" cy="12526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Комплексные областные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целевые программы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2014 год -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137,1 тыс.руб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 год –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7421,3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</a:p>
          <a:p>
            <a:pPr algn="ctr"/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5303912" y="1700809"/>
            <a:ext cx="864096" cy="504825"/>
          </a:xfrm>
          <a:prstGeom prst="rightArrow">
            <a:avLst/>
          </a:prstGeom>
          <a:solidFill>
            <a:srgbClr val="2063A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 bwMode="auto">
          <a:xfrm>
            <a:off x="5303912" y="4547692"/>
            <a:ext cx="864096" cy="504825"/>
          </a:xfrm>
          <a:prstGeom prst="rightArrow">
            <a:avLst/>
          </a:prstGeom>
          <a:solidFill>
            <a:srgbClr val="2063A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168009" y="1196753"/>
            <a:ext cx="4333181" cy="1514921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3619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v"/>
            </a:pPr>
            <a:r>
              <a:rPr lang="ru-RU" dirty="0">
                <a:ln/>
                <a:latin typeface="Times New Roman" pitchFamily="18" charset="0"/>
                <a:cs typeface="Times New Roman" pitchFamily="18" charset="0"/>
              </a:rPr>
              <a:t>Приобретение нового  </a:t>
            </a:r>
            <a:r>
              <a:rPr lang="ru-RU" dirty="0" smtClean="0">
                <a:ln/>
                <a:latin typeface="Times New Roman" pitchFamily="18" charset="0"/>
                <a:cs typeface="Times New Roman" pitchFamily="18" charset="0"/>
              </a:rPr>
              <a:t>оборудования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68008" y="3674853"/>
            <a:ext cx="4333181" cy="20875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361950" indent="-36195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Приобретение оборудования</a:t>
            </a:r>
          </a:p>
          <a:p>
            <a:pPr marL="361950" indent="-36195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Капитальный и текущий ремонт  помещений</a:t>
            </a:r>
          </a:p>
          <a:p>
            <a:pPr marL="361950" indent="-36195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Покупка тест-систем, реактивов, медикаментов, расходных   материалов</a:t>
            </a:r>
          </a:p>
          <a:p>
            <a:pPr marL="361950" indent="-36195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Издание профилактической литературы (буклеты, плакаты),  пропаганда в СМИ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Clr>
                <a:schemeClr val="tx2"/>
              </a:buClr>
              <a:buFont typeface="Wingdings" pitchFamily="2" charset="2"/>
              <a:buChar char="v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Проведение конференции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7562" y="724694"/>
            <a:ext cx="1924088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2063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2549046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97ECCC31-8429-4523-BE8D-8F09B7A4D4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8317</TotalTime>
  <Words>1779</Words>
  <Application>Microsoft Office PowerPoint</Application>
  <PresentationFormat>Произвольный</PresentationFormat>
  <Paragraphs>592</Paragraphs>
  <Slides>50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3" baseType="lpstr">
      <vt:lpstr>Контур</vt:lpstr>
      <vt:lpstr>Диаграмма</vt:lpstr>
      <vt:lpstr>Лист</vt:lpstr>
      <vt:lpstr>НАРКОЛОГИЧЕСКАЯ СЛУЖБА В ЧЕЧЕНСКОЙ РЕСПУБЛИКЕ</vt:lpstr>
      <vt:lpstr>История ГБУ «Республиканский наркологический диспансер»</vt:lpstr>
      <vt:lpstr>История ГБУ «Республиканский наркологический диспансер»</vt:lpstr>
      <vt:lpstr>Врач психиатр-нарколог, профессор  Дальсаев Мусса Алиевич</vt:lpstr>
      <vt:lpstr>ГБУ «Республиканский наркологический диспансер»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БЮДЖЕТ - ФИНАНСИРОВАНИЕ</vt:lpstr>
      <vt:lpstr>ВНЕБЮДЖЕТ-ДОХОДЫ</vt:lpstr>
      <vt:lpstr>Презентация PowerPoint</vt:lpstr>
      <vt:lpstr>ГБУ «Республиканский наркологический диспансер»</vt:lpstr>
      <vt:lpstr>Стационар на 25 коек неотложной наркологической помощи</vt:lpstr>
      <vt:lpstr>Амбулатория</vt:lpstr>
      <vt:lpstr>Блок интенсивной терапии</vt:lpstr>
      <vt:lpstr>Химико-токсикологическая лаборатория</vt:lpstr>
      <vt:lpstr>Биохимическая лаборатория</vt:lpstr>
      <vt:lpstr>Флюорографический кабинет</vt:lpstr>
      <vt:lpstr>Физиотерапевтический кабинет</vt:lpstr>
      <vt:lpstr>Первичная заболеваемость алкоголизмом за 2005-2015 гг.  и              9 месяцев 20016 г.</vt:lpstr>
      <vt:lpstr>Заболеваемость алкогольными психозами  за 2005-2015 гг за 9 месяцев 2016 года.</vt:lpstr>
      <vt:lpstr>Динамика хронического алкоголизма  за 2005-2015 гг. и за 9 месяцев 2016 </vt:lpstr>
      <vt:lpstr>Сравнительные данные числа лиц, зарегистрированных в РНД впервые в жизни в связи с зависимостью от наркотических веществ (наркомании) за 2005-2015 гг. и за 9 месяцев 2016 г.</vt:lpstr>
      <vt:lpstr>Динамика немедицинского употребления наркотиков за 2005-2015 гг. и за 9 месяце 2016 г.</vt:lpstr>
      <vt:lpstr>Сравнительные данные числа лиц, зарегистрированных в РНД впервые в жизни в связи с зависимостью от ненаркотических ПАВ (токсикомания) за 2005-2015 гг. и за 9 месяцев 2016 г.</vt:lpstr>
      <vt:lpstr>Количество проведенных наркологических экспертиз опьянения водителей за 2005-2015 гг. и за 9 месяцев 2016 г.</vt:lpstr>
      <vt:lpstr>Количество проведенных наркологических экспертиз опьянения граждан  за 2005-2015 Г.г. И за 9 месяцев 2016 г.</vt:lpstr>
      <vt:lpstr>ГБУ «Республиканский наркологический диспансер» Филиал №1  </vt:lpstr>
      <vt:lpstr>Предоставляемые услуги в филиале №1</vt:lpstr>
      <vt:lpstr>ГБУ «Республиканский наркологический диспансер» Филиал №1  </vt:lpstr>
      <vt:lpstr>Подсобное хозяйство (трудотерапия)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«Сравнительные данные по СКФО.»</vt:lpstr>
      <vt:lpstr>Достижение целевых показателей (индикаторов) модернизации наркологической службы по Российской Федерации  (СКФО). </vt:lpstr>
      <vt:lpstr>Презентация PowerPoint</vt:lpstr>
      <vt:lpstr>Финансовое обеспечение мероприятий модернизации в СКФО</vt:lpstr>
      <vt:lpstr>Финансовое обеспечение мероприятий модернизации в СКФО </vt:lpstr>
      <vt:lpstr>Синдром зависимости от алкоголя  (алкоголизм)</vt:lpstr>
      <vt:lpstr>Синдром зависимости от алкоголя  (алкоголизм)</vt:lpstr>
      <vt:lpstr>Синдром зависимости от наркотиков  (наркомания)</vt:lpstr>
      <vt:lpstr>Синдром зависимости от наркотиков  (наркомания)</vt:lpstr>
      <vt:lpstr>Презентация PowerPoint</vt:lpstr>
      <vt:lpstr>Синдром зависимости от ненаркотических ПАВ  (токсикомания)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оргметод</dc:creator>
  <cp:lastModifiedBy>Рамзан</cp:lastModifiedBy>
  <cp:revision>136</cp:revision>
  <cp:lastPrinted>2016-11-02T06:35:16Z</cp:lastPrinted>
  <dcterms:created xsi:type="dcterms:W3CDTF">2016-09-01T11:35:45Z</dcterms:created>
  <dcterms:modified xsi:type="dcterms:W3CDTF">2016-11-14T07:59:37Z</dcterms:modified>
</cp:coreProperties>
</file>