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70" r:id="rId6"/>
    <p:sldId id="259" r:id="rId7"/>
    <p:sldId id="271" r:id="rId8"/>
    <p:sldId id="274" r:id="rId9"/>
    <p:sldId id="278" r:id="rId10"/>
    <p:sldId id="276" r:id="rId11"/>
    <p:sldId id="277" r:id="rId12"/>
    <p:sldId id="275" r:id="rId13"/>
    <p:sldId id="279" r:id="rId14"/>
    <p:sldId id="280" r:id="rId15"/>
    <p:sldId id="281" r:id="rId16"/>
    <p:sldId id="260" r:id="rId17"/>
    <p:sldId id="272" r:id="rId18"/>
    <p:sldId id="262" r:id="rId19"/>
    <p:sldId id="264" r:id="rId20"/>
    <p:sldId id="273" r:id="rId21"/>
    <p:sldId id="282" r:id="rId2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61" autoAdjust="0"/>
  </p:normalViewPr>
  <p:slideViewPr>
    <p:cSldViewPr>
      <p:cViewPr varScale="1">
        <p:scale>
          <a:sx n="84" d="100"/>
          <a:sy n="84" d="100"/>
        </p:scale>
        <p:origin x="1430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9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6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6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2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4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30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1F0C1AF-34FF-4262-94B2-8859540BB578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5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3924D9-4980-44C4-BEB3-22540BB610C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400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indent="342900" algn="l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SimSun"/>
              </a:rPr>
              <a:t>   </a:t>
            </a:r>
            <a:br>
              <a:rPr lang="ru-RU" sz="2400" dirty="0" smtClean="0">
                <a:solidFill>
                  <a:schemeClr val="tx1"/>
                </a:solidFill>
                <a:latin typeface="Times New Roman"/>
                <a:ea typeface="SimSun"/>
              </a:rPr>
            </a:br>
            <a:r>
              <a:rPr lang="ru-RU" sz="2400" dirty="0">
                <a:solidFill>
                  <a:schemeClr val="tx1"/>
                </a:solidFill>
                <a:latin typeface="Times New Roman"/>
                <a:ea typeface="SimSun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/>
                <a:ea typeface="SimSu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SimSun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/>
                <a:ea typeface="SimSun"/>
              </a:rPr>
            </a:br>
            <a:r>
              <a:rPr lang="ru-RU" sz="2800" dirty="0">
                <a:solidFill>
                  <a:schemeClr val="tx1"/>
                </a:solidFill>
                <a:latin typeface="Arial"/>
                <a:ea typeface="SimSun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/>
                <a:ea typeface="SimSun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476672"/>
            <a:ext cx="770485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600" i="1" dirty="0" smtClean="0">
              <a:solidFill>
                <a:prstClr val="black"/>
              </a:solidFill>
              <a:latin typeface="Times New Roman"/>
              <a:ea typeface="SimSun"/>
            </a:endParaRPr>
          </a:p>
          <a:p>
            <a:pPr algn="ctr">
              <a:lnSpc>
                <a:spcPct val="150000"/>
              </a:lnSpc>
            </a:pPr>
            <a:r>
              <a:rPr lang="ru-RU" sz="3600" i="1" dirty="0" smtClean="0">
                <a:solidFill>
                  <a:prstClr val="black"/>
                </a:solidFill>
                <a:latin typeface="Times New Roman"/>
                <a:ea typeface="SimSun"/>
              </a:rPr>
              <a:t>ОПЫТ РАБОТЫ </a:t>
            </a:r>
          </a:p>
          <a:p>
            <a:pPr algn="ctr">
              <a:lnSpc>
                <a:spcPct val="150000"/>
              </a:lnSpc>
            </a:pPr>
            <a:r>
              <a:rPr lang="ru-RU" sz="3600" i="1" smtClean="0">
                <a:solidFill>
                  <a:prstClr val="black"/>
                </a:solidFill>
                <a:latin typeface="Times New Roman"/>
                <a:ea typeface="SimSun"/>
              </a:rPr>
              <a:t>КАБИНЕТА </a:t>
            </a:r>
            <a:r>
              <a:rPr lang="ru-RU" sz="3600" i="1" smtClean="0">
                <a:solidFill>
                  <a:prstClr val="black"/>
                </a:solidFill>
                <a:latin typeface="Times New Roman"/>
                <a:ea typeface="SimSun"/>
              </a:rPr>
              <a:t>АМБУЛАТОРНОЙ </a:t>
            </a:r>
            <a:r>
              <a:rPr lang="ru-RU" sz="3600" i="1" dirty="0" smtClean="0">
                <a:solidFill>
                  <a:prstClr val="black"/>
                </a:solidFill>
                <a:latin typeface="Times New Roman"/>
                <a:ea typeface="SimSun"/>
              </a:rPr>
              <a:t>СУДЕБНО-ПСИХИАТРИЧЕСКОЙ ЭКСПЕРТИЗЫ  ГАУЗ «ООКНД»</a:t>
            </a:r>
          </a:p>
          <a:p>
            <a:pPr algn="r">
              <a:lnSpc>
                <a:spcPct val="150000"/>
              </a:lnSpc>
            </a:pPr>
            <a:endParaRPr lang="ru-RU" sz="2400" i="1" dirty="0" smtClean="0">
              <a:solidFill>
                <a:prstClr val="black"/>
              </a:solidFill>
              <a:latin typeface="Times New Roman"/>
              <a:ea typeface="SimSun"/>
            </a:endParaRPr>
          </a:p>
          <a:p>
            <a:pPr algn="r">
              <a:lnSpc>
                <a:spcPct val="150000"/>
              </a:lnSpc>
            </a:pPr>
            <a:r>
              <a:rPr lang="ru-RU" sz="2400" i="1" dirty="0" smtClean="0">
                <a:solidFill>
                  <a:prstClr val="black"/>
                </a:solidFill>
                <a:latin typeface="Times New Roman"/>
                <a:ea typeface="SimSun"/>
              </a:rPr>
              <a:t>Докладчик: Чехонадский О.И.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36770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 2\Чехонадский О.И\АКТ отчет\фото судебка\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9"/>
            <a:ext cx="871296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51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 2\Чехонадский О.И\АКТ отчет\фото судебка\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30" y="188640"/>
            <a:ext cx="873305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8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 2\Чехонадский О.И\АКТ отчет\фото судебка\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документы 2\Чехонадский О.И\АКТ отчет\фото судебка\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8497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6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документы 2\Чехонадский О.И\АКТ отчет\фото судебка\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02" y="260648"/>
            <a:ext cx="8630877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7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Мои документы 2\Чехонадский О.И\АКТ отчет\фото судебка\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20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1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0335" y="429926"/>
            <a:ext cx="864096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снижения количества назначаемых судебно-психиатрических экспертиз, решения вопроса                                                   о целесообразности их проведения, а также сокращения сроков расследования, организовано и проведено 15.03.2016г. межведомственное совещание при вице-губернаторе  - заместителе председателя Правительства -  руководителе</a:t>
            </a:r>
            <a:r>
              <a:rPr kumimoji="0" lang="ru-RU" alt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аппарата губернатора                                              и Правительства Оренбургской области с участием представителей прокуратуры Оренбургской области, УФСКН России по Оренбургской области, СУ СК России по Оренбургской области, министерства здравоохранения Оренбургской области, главных врачей психиатрических больниц области, а также консультации                                        с представителями Оренбургского областного суда. По результатам обсуждения решено ввести в практику применение института предварительного консультирования с экспертами-психиатрами.                            Начиная с мая 2016г. было организовано в ГАУЗ «ООКНД» предварительное консультирование сотрудников правоохранительных органов и для регистрации консультаций разработана учетная форма. </a:t>
            </a: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2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0"/>
            <a:ext cx="8645525" cy="652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2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2" y="296465"/>
            <a:ext cx="8640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433299"/>
              </p:ext>
            </p:extLst>
          </p:nvPr>
        </p:nvGraphicFramePr>
        <p:xfrm>
          <a:off x="251521" y="188641"/>
          <a:ext cx="8640961" cy="5271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1203"/>
                <a:gridCol w="1212344"/>
                <a:gridCol w="1678631"/>
                <a:gridCol w="1410591"/>
                <a:gridCol w="1728192"/>
              </a:tblGrid>
              <a:tr h="8115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за 4 месяца 2015г. 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74 экспертизы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2016г.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311 экспертиз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662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Уголовные дела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74чел. -100%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Мужчины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71 чел.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303чел. – 97,4%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Мужчины – 289 чел.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5320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Гражданские дела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Несовершен-нолетних - 0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8чел. – 2,6%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Несовершен-нолетние – 3 чел.;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чел. - свидетели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 УФСКН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чел. -40,5%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Женщины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3 чел.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55чел. – 17,6%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Женщины 22 чел.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738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Следственный отдел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чел. – 4%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51чел. – 16,3%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433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дознания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41чел.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55%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205чел. – 66,1%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1274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Стражные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чел. – 13,5%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50чел. – 16%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153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Рекомендована стационарная экспертиза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чел. – 1,3%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11чел. – 3,5%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941629"/>
              </p:ext>
            </p:extLst>
          </p:nvPr>
        </p:nvGraphicFramePr>
        <p:xfrm>
          <a:off x="265160" y="5445224"/>
          <a:ext cx="8640962" cy="133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91"/>
                <a:gridCol w="1224136"/>
                <a:gridCol w="1656184"/>
                <a:gridCol w="1440159"/>
                <a:gridCol w="1728192"/>
              </a:tblGrid>
              <a:tr h="53416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Диагноз: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здоров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31чел. – 41,8%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чел. – 21,2%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997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явились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23чел. – 35%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119чел. – 38%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3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67459"/>
              </p:ext>
            </p:extLst>
          </p:nvPr>
        </p:nvGraphicFramePr>
        <p:xfrm>
          <a:off x="251520" y="332656"/>
          <a:ext cx="8640960" cy="6042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432048"/>
                <a:gridCol w="1656184"/>
                <a:gridCol w="792088"/>
                <a:gridCol w="1368152"/>
                <a:gridCol w="2016224"/>
              </a:tblGrid>
              <a:tr h="354399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 экспертиз по возрастам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399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за 4 месяца 2015г.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2016г.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399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30 лет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чел. – 33,7%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106чел. – 34%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399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30  до  45  лет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чел. – 50%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182чел. – 58,5%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399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старше 45  лет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чел. – 16,3%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23чел.  - 21,2%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198">
                <a:tc gridSpan="7"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подэкспертных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уголовным статьям 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399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4 месяца 2015г.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2016г.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7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228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72чел. – 97,2%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228 – 230чел. – 73,9%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161 – 6чел. – 1,9%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166 – 4чел. – 1,2%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86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158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1чел. 1,4%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229 – 1чел.  – 0,3%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112 – 1чел.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213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314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1че. – 1,4%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188 – 1чел. – 0,3%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116 – 7 чел. – 2,2%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162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97245">
                <a:tc>
                  <a:txBody>
                    <a:bodyPr/>
                    <a:lstStyle/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119 – 10чел. – 3,25%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330 – 1чел.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322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4399">
                <a:tc>
                  <a:txBody>
                    <a:bodyPr/>
                    <a:lstStyle/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314 – 3чел. – 0,9%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213 – 1чел.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314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4399">
                <a:tc>
                  <a:txBody>
                    <a:bodyPr/>
                    <a:lstStyle/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158 – 18чел.  – 5,7%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159 – 1чел.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160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54399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156 – 1чел. – 0,3%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264 – 5чел.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1,6%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105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99">
                <a:tc>
                  <a:txBody>
                    <a:bodyPr/>
                    <a:lstStyle/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232 – 2чел. – 30,6%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 человек явились в алкогольном опьянении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 115 – 1чел.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ст. 222 – 1чел.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7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prstClr val="black"/>
              </a:solidFill>
              <a:latin typeface="Times New Roman"/>
              <a:ea typeface="SimSun"/>
              <a:cs typeface="+mj-cs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В 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соответствии  со  статьей 58 ч.2.  Федерального  закона                        от 21.11.2011 N 323-ФЗ "Об основах охраны здоровья граждан в Российской Федерации, в Российской Федерации проводятся следующие виды медицинских экспертиз:</a:t>
            </a:r>
            <a:b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1) экспертиза временной нетрудоспособности;</a:t>
            </a: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2) медико-социальная экспертиза;</a:t>
            </a: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3) военно-врачебная экспертиза;</a:t>
            </a: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4) судебно-медицинская и </a:t>
            </a:r>
            <a:r>
              <a:rPr lang="ru-RU" sz="2400" b="1" u="sng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судебно-психиатрическая экспертизы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;</a:t>
            </a: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5) экспертиза профессиональной пригодности и экспертиза связи заболевания с профессией;</a:t>
            </a:r>
            <a: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/>
                <a:ea typeface="SimSun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SimSun"/>
                <a:cs typeface="+mj-cs"/>
              </a:rPr>
              <a:t>6) экспертиза качества медицинской 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3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В декабре 2016г. заканчивают обучение на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базе ГБОУ ДПО «Казанская государственная медицинская академия»                           по специальности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«судебно-психиатрический эксперт»                                   еще 2 врача психиатра-нарколога, для формирования второго состава судебно-психиатрической комиссии. Это позволит увеличить количество дней заседаний экспертной комиссии                             и в соответствии с настоящей потребностью увеличить объем проводимых экспертиз.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66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и документы 2\Чехонадский О.И\АКТ отчет\437018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4352"/>
            <a:ext cx="8640960" cy="642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26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7"/>
            <a:ext cx="8640960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400" dirty="0" smtClean="0">
                <a:latin typeface="Times New Roman"/>
                <a:ea typeface="Times New Roman"/>
              </a:rPr>
              <a:t>Приказом Минздрава России от 11.03.2013 N 121н</a:t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"Об утверждении Требований к организации и выполнению работ (услуг) при оказании первичной медико-санитарной, специализированной (в том числе высокотехнологичной), скорой (в том числе скорой специализированной), паллиативной медицинской помощи, оказании медицинской помощи при санаторно-курортном лечении, при проведении медицинских экспертиз, медицинских осмотров, медицинских освидетельствований и санитарно-противоэпидемических (профилактических) мероприятий в рамках оказания медицинской помощи, при трансплантации (пересадке) органов и (или) тканей, обращении донорской крови и (или) ее компонентов в медицинских целях" </a:t>
            </a:r>
            <a:r>
              <a:rPr lang="ru-RU" sz="2400" b="1" dirty="0" smtClean="0">
                <a:latin typeface="Times New Roman"/>
                <a:ea typeface="Times New Roman"/>
              </a:rPr>
              <a:t>вид деятельности «судебно-наркологическая экспертиза» упразднен.</a:t>
            </a:r>
          </a:p>
          <a:p>
            <a:pPr algn="just"/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105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89679"/>
            <a:ext cx="8712968" cy="616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Порядок назначения и производства судебных экспертиз                        по уголовным делам регламентирован  нормами УПК                                           и Федерального закона «О государственной судебно-экспертной деятельности в РФ» от 31.05.2001г. № 73-ФЗ. Ряд положений, относящихся к судебным экспертизам медицинского профиля, содержится в Федеральном законе от 21.11.2011г. № 323-ФЗ                           «Об основах охраны здоровья граждан в Российской Федерации». Перечисленные законодательные акты, а также принятые в соответствии с ними подзаконные нормативные документы не предусматривают возможности организации государственной судебно-наркологической экспертной деятельности  в наркологических учреждениях. Специальность судебного эксперта-нарколога также отсутствует. Поэтому для решения специальных вопросов, связанных с наличием наркологических заболеваний назначается судебно-психиатрическая экспертиза. </a:t>
            </a: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46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36525"/>
            <a:ext cx="8748713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04" y="260648"/>
            <a:ext cx="5334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16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640960" cy="616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endParaRPr lang="ru-RU" sz="2400" dirty="0">
              <a:latin typeface="Times New Roman"/>
              <a:ea typeface="SimSun"/>
            </a:endParaRPr>
          </a:p>
          <a:p>
            <a:pPr indent="3429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SimSun"/>
              </a:rPr>
              <a:t>С </a:t>
            </a:r>
            <a:r>
              <a:rPr lang="ru-RU" sz="2400" dirty="0">
                <a:latin typeface="Times New Roman"/>
                <a:ea typeface="SimSun"/>
              </a:rPr>
              <a:t>31 августа 2015г., в ГАУЗ «Оренбургский областной клинический наркологический диспансер» открыт кабинет амбулаторной судебно-психиатрической экспертизы для проведения однородной амбулаторной судебно-психиатрической экспертизы и комплексной амбулаторной судебно-психиатрической </a:t>
            </a:r>
            <a:r>
              <a:rPr lang="ru-RU" sz="2400" dirty="0" smtClean="0">
                <a:latin typeface="Times New Roman"/>
                <a:ea typeface="SimSun"/>
              </a:rPr>
              <a:t>экспертизы, предварительно оборудовав                          его </a:t>
            </a:r>
            <a:r>
              <a:rPr lang="ru-RU" sz="2400" dirty="0" err="1" smtClean="0">
                <a:latin typeface="Times New Roman"/>
                <a:ea typeface="SimSun"/>
              </a:rPr>
              <a:t>противопобеговыми</a:t>
            </a:r>
            <a:r>
              <a:rPr lang="ru-RU" sz="2400" dirty="0" smtClean="0">
                <a:latin typeface="Times New Roman"/>
                <a:ea typeface="SimSun"/>
              </a:rPr>
              <a:t> </a:t>
            </a:r>
            <a:r>
              <a:rPr lang="ru-RU" sz="2400" dirty="0" smtClean="0">
                <a:latin typeface="Times New Roman"/>
                <a:ea typeface="SimSun"/>
              </a:rPr>
              <a:t>средствами, </a:t>
            </a:r>
            <a:r>
              <a:rPr lang="ru-RU" sz="2400" dirty="0" smtClean="0">
                <a:latin typeface="Times New Roman"/>
                <a:ea typeface="SimSun"/>
              </a:rPr>
              <a:t>средствами сигнализации и связи (в соответствии с техническими требованиями конвойной службы МУ МВД).  </a:t>
            </a:r>
            <a:endParaRPr lang="ru-RU" sz="2400" dirty="0">
              <a:latin typeface="Arial"/>
              <a:ea typeface="SimSu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      Заседание комиссии проводится 2 раза в неделю, </a:t>
            </a:r>
            <a:r>
              <a:rPr lang="ru-RU" sz="2400" dirty="0" smtClean="0">
                <a:latin typeface="Times New Roman"/>
                <a:ea typeface="Times New Roman"/>
              </a:rPr>
              <a:t>                                  в </a:t>
            </a:r>
            <a:r>
              <a:rPr lang="ru-RU" sz="2400" dirty="0">
                <a:latin typeface="Times New Roman"/>
                <a:ea typeface="Times New Roman"/>
              </a:rPr>
              <a:t>понедельник и среду тремя врачами ГАУЗ «ООКНД» работающими по совместительству на 0,5 ставки врача судебно-психиатрического </a:t>
            </a:r>
            <a:r>
              <a:rPr lang="ru-RU" sz="2400" dirty="0" smtClean="0">
                <a:latin typeface="Times New Roman"/>
                <a:ea typeface="Times New Roman"/>
              </a:rPr>
              <a:t>эксперта, прошедшие  </a:t>
            </a:r>
            <a:r>
              <a:rPr lang="ru-RU" sz="2400" dirty="0">
                <a:latin typeface="Times New Roman"/>
                <a:ea typeface="Times New Roman"/>
              </a:rPr>
              <a:t>обучение на базе ГБОУ ДПО «Казанская государственная медицинская академия» </a:t>
            </a:r>
            <a:r>
              <a:rPr lang="ru-RU" sz="2400" dirty="0" smtClean="0">
                <a:latin typeface="Times New Roman"/>
                <a:ea typeface="Times New Roman"/>
              </a:rPr>
              <a:t>                          по специальности судебно-психиатрический эксперт. 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94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ru-RU" alt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УТВЕРЖДАЮ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                    </a:t>
            </a:r>
            <a:r>
              <a:rPr lang="ru-RU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Врио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начальника МУ МВД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России «Оренбургское»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полковник полиции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________ О.В. Чернявский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«06» августа 2015г.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</a:t>
            </a: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Комиссионного обследования Конвойного помещения </a:t>
            </a: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ГАУЗ «Оренбургского областного клинического наркологического диспансера» пер. Дорожный, 8 </a:t>
            </a:r>
          </a:p>
          <a:p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обследования, проведенного 05.08.2015г., установлено следующее:</a:t>
            </a:r>
          </a:p>
          <a:p>
            <a:pPr marL="342900" indent="-342900" algn="just">
              <a:buAutoNum type="arabicPeriod"/>
            </a:pP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ГАУЗ «ООКНД» техническими противопобеговыми средствами, средствами сигнализации  и связи: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608251"/>
              </p:ext>
            </p:extLst>
          </p:nvPr>
        </p:nvGraphicFramePr>
        <p:xfrm>
          <a:off x="323527" y="2786012"/>
          <a:ext cx="8496945" cy="3943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5"/>
                <a:gridCol w="4968552"/>
                <a:gridCol w="1512168"/>
              </a:tblGrid>
              <a:tr h="44011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Обследуемые параметры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обследования (в том числе соответствие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нормативам)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 комиссии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27982">
                <a:tc>
                  <a:txBody>
                    <a:bodyPr/>
                    <a:lstStyle/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в ГАУЗ «ООКНД» шлюза для заезда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спецавтомобилей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организации изолированной посадки и высадки конвоируемых лиц.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45"/>
                        </a:lnSpc>
                        <a:spcAft>
                          <a:spcPts val="0"/>
                        </a:spcAft>
                        <a:tabLst>
                          <a:tab pos="816610" algn="l"/>
                          <a:tab pos="1268095" algn="l"/>
                          <a:tab pos="2322830" algn="l"/>
                        </a:tabLs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Внутренний      двор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ГАУЗ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«ООКНД»,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шлюзом	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000" spc="-5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оборудован.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Заезд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спец-автомобилей осуществляется через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шлагбаум. Контроль за въездом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автомобилей на территорию ГАУЗ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«ООКНД» осуществляется охранным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предприятием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Иваныч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 algn="just">
                        <a:lnSpc>
                          <a:spcPts val="1345"/>
                        </a:lnSpc>
                        <a:spcAft>
                          <a:spcPts val="0"/>
                        </a:spcAft>
                        <a:tabLst>
                          <a:tab pos="816610" algn="l"/>
                          <a:tab pos="1268095" algn="l"/>
                          <a:tab pos="2322830" algn="l"/>
                        </a:tabLs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 внутренней территории ГАУЗ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«ООКНД» где осуществляется посадка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b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высадка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спецконтингента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доступ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посторонних лиц ограничен.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4945"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  <a:tabLst>
                          <a:tab pos="902335" algn="l"/>
                          <a:tab pos="1292225" algn="l"/>
                        </a:tabLst>
                      </a:pPr>
                      <a:r>
                        <a:rPr lang="ru-RU" sz="1000" spc="100" dirty="0" smtClean="0">
                          <a:effectLst/>
                          <a:latin typeface="Times New Roman"/>
                          <a:ea typeface="Times New Roman"/>
                        </a:rPr>
                        <a:t>Наличие</a:t>
                      </a:r>
                      <a:r>
                        <a:rPr lang="ru-RU" sz="1000" spc="0" baseline="0" dirty="0" smtClean="0">
                          <a:effectLst/>
                          <a:latin typeface="Times New Roman"/>
                          <a:ea typeface="Times New Roman"/>
                        </a:rPr>
                        <a:t> и </a:t>
                      </a:r>
                      <a:r>
                        <a:rPr lang="ru-RU" sz="1000" spc="130" dirty="0" smtClean="0">
                          <a:effectLst/>
                          <a:latin typeface="Times New Roman"/>
                          <a:ea typeface="Times New Roman"/>
                        </a:rPr>
                        <a:t>исправность</a:t>
                      </a:r>
                      <a:endParaRPr lang="ru-RU" sz="1000" dirty="0" smtClean="0">
                        <a:effectLst/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24255" algn="l"/>
                        </a:tabLst>
                      </a:pPr>
                      <a:r>
                        <a:rPr lang="ru-RU" sz="1000" spc="100" dirty="0" smtClean="0">
                          <a:effectLst/>
                          <a:latin typeface="Times New Roman"/>
                          <a:ea typeface="Times New Roman"/>
                        </a:rPr>
                        <a:t>системы</a:t>
                      </a:r>
                      <a:r>
                        <a:rPr lang="ru-RU" sz="1000" spc="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видеонаблюдения,</a:t>
                      </a:r>
                      <a:endParaRPr lang="ru-RU" sz="1000" dirty="0" smtClean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6350">
                        <a:spcAft>
                          <a:spcPts val="0"/>
                        </a:spcAft>
                        <a:tabLst>
                          <a:tab pos="1054735" algn="l"/>
                          <a:tab pos="2103120" algn="l"/>
                        </a:tabLs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обеспечивающей надзор в камерах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конвойного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помещения и</a:t>
                      </a:r>
                      <a:r>
                        <a:rPr lang="ru-RU" sz="1000" baseline="0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коридорах    ГАУЗ   «ООКНД»,    по которым осуществляется</a:t>
                      </a:r>
                      <a:endParaRPr lang="ru-RU" sz="1000" dirty="0" smtClean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6350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Конвоирование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 smtClean="0">
                        <a:effectLst/>
                        <a:latin typeface="Arial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Система видеонаблюдения отсутствует. Конвоирование по коридорам и лестничным маршам диспансера не осуществляется.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4130" marR="2413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Рекомендовано: установка системы видеонаблюдения                                     (4 квартал 2015г.)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00311">
                <a:tc>
                  <a:txBody>
                    <a:bodyPr/>
                    <a:lstStyle/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в ГАУЗ «ООКНД» конвойного помещения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tabLst>
                          <a:tab pos="2310130" algn="l"/>
                        </a:tabLs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Конвойное   помещение,  обшей   площадью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37,4 кв. м.,  расположено на первом  этаже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отдельно    стоящего        здания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ГАУЗ</a:t>
                      </a:r>
                      <a:r>
                        <a:rPr lang="ru-RU" sz="105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«ООКНД», состоит из двух камерных блоков: в первом камерном блоке имеется одна камера для временного содержания подозреваемых и обвиняемых, во-втором камерном блоке две камеры. В первом камерном блоке имеется: одно окно оборудованное распашной решеткой. Входная дверь в конвойное помещение изготовлена из листового железа, закрывается на замок с поворотным механизмом и внутренний врезной замок (открывается с ключа), оборудована  смотровым замком. </a:t>
                      </a:r>
                      <a:endParaRPr lang="ru-RU" sz="105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40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\Чехонадский О.И\АКТ отчет\фото судебка\IMG_2472-14-12-16-15-1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16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 2\Чехонадский О.И\АКТ отчет\фото судебка\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87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621</TotalTime>
  <Words>1057</Words>
  <Application>Microsoft Office PowerPoint</Application>
  <PresentationFormat>Экран (4:3)</PresentationFormat>
  <Paragraphs>134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SimSun</vt:lpstr>
      <vt:lpstr>Arial</vt:lpstr>
      <vt:lpstr>Book Antiqua</vt:lpstr>
      <vt:lpstr>Century Gothic</vt:lpstr>
      <vt:lpstr>Symbol</vt:lpstr>
      <vt:lpstr>Times New Roman</vt:lpstr>
      <vt:lpstr>Волна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КотляроваСВ</cp:lastModifiedBy>
  <cp:revision>54</cp:revision>
  <cp:lastPrinted>2016-12-15T05:48:12Z</cp:lastPrinted>
  <dcterms:created xsi:type="dcterms:W3CDTF">2013-01-23T06:01:48Z</dcterms:created>
  <dcterms:modified xsi:type="dcterms:W3CDTF">2016-12-15T06:08:41Z</dcterms:modified>
</cp:coreProperties>
</file>