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72" r:id="rId4"/>
    <p:sldId id="271" r:id="rId5"/>
    <p:sldId id="270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9" r:id="rId15"/>
    <p:sldId id="267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435498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Коррекция эмоциональных состояний у подростков с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девиантным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поведением методом биологической обратной связи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4357694"/>
            <a:ext cx="7406640" cy="1752600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студентка 6 курса, 62кп группы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факультета клинической психологии                                                                                                         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Брыкова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Анна Владимировна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 дипломного проекта:                                                                                                            доцент, к.м.н.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Габбасова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Э.Р.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85728"/>
            <a:ext cx="7498080" cy="5962672"/>
          </a:xfrm>
        </p:spPr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Личностная тревожность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7677130" cy="4387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Результаты статистической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обрадотки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данных по методике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Спилбергера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Ханина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00166" y="1928802"/>
          <a:ext cx="7429554" cy="4871327"/>
        </p:xfrm>
        <a:graphic>
          <a:graphicData uri="http://schemas.openxmlformats.org/drawingml/2006/table">
            <a:tbl>
              <a:tblPr/>
              <a:tblGrid>
                <a:gridCol w="1233282"/>
                <a:gridCol w="1028273"/>
                <a:gridCol w="1028273"/>
                <a:gridCol w="1028273"/>
                <a:gridCol w="1037151"/>
                <a:gridCol w="1037151"/>
                <a:gridCol w="1037151"/>
              </a:tblGrid>
              <a:tr h="1446620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cs typeface="Times New Roman"/>
                        </a:rPr>
                        <a:t>Сравнение срезов в основной группе</a:t>
                      </a:r>
                      <a:endParaRPr lang="ru-RU" sz="16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cs typeface="Times New Roman"/>
                        </a:rPr>
                        <a:t>Сравнение срезов в контрольной группе</a:t>
                      </a:r>
                      <a:endParaRPr lang="ru-RU" sz="16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cs typeface="Times New Roman"/>
                        </a:rPr>
                        <a:t>Сравнение срезов основной и контрольной группы</a:t>
                      </a:r>
                      <a:endParaRPr lang="ru-RU" sz="16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22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1 и 2 срез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cs typeface="Times New Roman"/>
                        </a:rPr>
                        <a:t>1 и 3 срез</a:t>
                      </a:r>
                      <a:endParaRPr lang="ru-RU" sz="16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1 и 2 срез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1 и 3 срез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1 и 1 срез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3 и 3 срез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41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cs typeface="Times New Roman"/>
                        </a:rPr>
                        <a:t>Личностная тревожность</a:t>
                      </a:r>
                      <a:endParaRPr lang="ru-RU" sz="16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Т=82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(р≤0,1)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Т=32 (р≤0,01)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Т=50 (р≤0,1)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Т=96 (р≤0,1)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lang="ru-RU" sz="1600">
                          <a:latin typeface="Times New Roman"/>
                          <a:cs typeface="Times New Roman"/>
                        </a:rPr>
                        <a:t>=168 (р≤0,1)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lang="ru-RU" sz="1600">
                          <a:latin typeface="Times New Roman"/>
                          <a:cs typeface="Times New Roman"/>
                        </a:rPr>
                        <a:t>=135 (р≤0,05)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96441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cs typeface="Times New Roman"/>
                        </a:rPr>
                        <a:t>Ситуативная тревожность</a:t>
                      </a:r>
                      <a:endParaRPr lang="ru-RU" sz="16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Т=53,5 (р≤0,05) 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Т=31,5 (р≤0,01)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Т=33,5 (р≤0,05) 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Т=75 (р≤0,1)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lang="ru-RU" sz="1600">
                          <a:latin typeface="Times New Roman"/>
                          <a:cs typeface="Times New Roman"/>
                        </a:rPr>
                        <a:t>=140,5  (р≤0,1)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lang="ru-RU" sz="1600" dirty="0">
                          <a:latin typeface="Times New Roman"/>
                          <a:cs typeface="Times New Roman"/>
                        </a:rPr>
                        <a:t>=137 (р≤0,05)</a:t>
                      </a:r>
                      <a:endParaRPr lang="ru-RU" sz="16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Данные по методике САН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357290" y="1285860"/>
            <a:ext cx="6072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Шкала «Самочувствие»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09080"/>
            <a:ext cx="7701992" cy="450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85794"/>
            <a:ext cx="7498080" cy="546260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Шкала «Активность»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226" y="1484784"/>
            <a:ext cx="8133774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Шкала «Настроение»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7958579" cy="4723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Результаты статистической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обрадотки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данных по методике САН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2976" y="1785926"/>
          <a:ext cx="7786709" cy="4572031"/>
        </p:xfrm>
        <a:graphic>
          <a:graphicData uri="http://schemas.openxmlformats.org/drawingml/2006/table">
            <a:tbl>
              <a:tblPr/>
              <a:tblGrid>
                <a:gridCol w="1112039"/>
                <a:gridCol w="1112039"/>
                <a:gridCol w="1112039"/>
                <a:gridCol w="1112039"/>
                <a:gridCol w="1112851"/>
                <a:gridCol w="1112851"/>
                <a:gridCol w="1112851"/>
              </a:tblGrid>
              <a:tr h="1305666">
                <a:tc rowSpan="2"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cs typeface="Times New Roman"/>
                        </a:rPr>
                        <a:t>Сравнение срезов в основной группе</a:t>
                      </a:r>
                      <a:endParaRPr lang="ru-RU" sz="16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cs typeface="Times New Roman"/>
                        </a:rPr>
                        <a:t>Сравнение срезов в контрольной группе</a:t>
                      </a:r>
                      <a:endParaRPr lang="ru-RU" sz="16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cs typeface="Times New Roman"/>
                        </a:rPr>
                        <a:t>Сравнение срезов основной и контрольной группы</a:t>
                      </a:r>
                      <a:endParaRPr lang="ru-RU" sz="16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52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1 и 2 срез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1 и 3 срез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1 и 2 срез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1 и 3 срез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1 и 1 срез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3 и 3 срез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02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cs typeface="Times New Roman"/>
                        </a:rPr>
                        <a:t>Самочувствие</a:t>
                      </a:r>
                      <a:endParaRPr lang="ru-RU" sz="16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Т=24,5 (р≤0,01)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Т=46,5 (р≤0,05)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Т=56,5 (р≤0,05)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Т=22 (р≤0,01)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lang="ru-RU" sz="1600">
                          <a:latin typeface="Times New Roman"/>
                          <a:cs typeface="Times New Roman"/>
                        </a:rPr>
                        <a:t>=140 (р≤0,1)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lang="ru-RU" sz="1600">
                          <a:latin typeface="Times New Roman"/>
                          <a:cs typeface="Times New Roman"/>
                        </a:rPr>
                        <a:t>=87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(р≤0,01)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87044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cs typeface="Times New Roman"/>
                        </a:rPr>
                        <a:t>Активность</a:t>
                      </a:r>
                      <a:endParaRPr lang="ru-RU" sz="1600" b="1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Т=93 (р≤0,1)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Т=49,5 (р≤0,05)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Т=95 (р≤0,1)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Т=64 (р≤0,1)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lang="ru-RU" sz="1600">
                          <a:latin typeface="Times New Roman"/>
                          <a:cs typeface="Times New Roman"/>
                        </a:rPr>
                        <a:t>=177,5 (р≤0,1)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lang="ru-RU" sz="1600">
                          <a:latin typeface="Times New Roman"/>
                          <a:cs typeface="Times New Roman"/>
                        </a:rPr>
                        <a:t>=179,5 (р≤0,1)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044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cs typeface="Times New Roman"/>
                        </a:rPr>
                        <a:t>Настроение</a:t>
                      </a:r>
                      <a:endParaRPr lang="ru-RU" sz="16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Т=69 (р≤0,1)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Т=58 (р≤0,05)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Т=62 (р≤0,1)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Т=74 (р≤0,1)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lang="ru-RU" sz="1600">
                          <a:latin typeface="Times New Roman"/>
                          <a:cs typeface="Times New Roman"/>
                        </a:rPr>
                        <a:t>=141 (р≤0,1)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lang="ru-RU" sz="1600" dirty="0">
                          <a:latin typeface="Times New Roman"/>
                          <a:cs typeface="Times New Roman"/>
                        </a:rPr>
                        <a:t>=102,5 (р≤0,01)</a:t>
                      </a:r>
                      <a:endParaRPr lang="ru-RU" sz="16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142984"/>
            <a:ext cx="7647836" cy="5105416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проведения тренинга БОС в основной группе испытуемых были обнаружены положительные изменения в эмоциональной сфере. Во – первых, в значительной степени улучшилось самочувствие в целом, отмечается бодрый настрой, повышение работоспособности, отсутствия признаков психического дискомфорта. Во – вторых, у опрашиваемых после занятий обнаруживается позитивное, приподнятое настроение. В третьих, наблюдается снижение ситуативной и личностной тревожности. Подростки стали менее напряженными, настороженными и более расслабленными, спокойными. Метод БОС в значительной степени повлиял на умеренный уровень тревожности респондентов. Для снижения высокого уровня тревожности, вероятно, необходимо проведения дополнительных реабилитационных мероприятий. В целом, подростки стали менее раздражительны и вспыльчивы. Влияние метода БОС на активность респондентов выявлено не было.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образом, можно утверждать, что метод биологической обратной связи является одним из эффективных методов коррекции эмоциональных нарушений при отклоняющемся поведении у подростков.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На сегодняшний день проблема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поведения подростков является весьма актуальной. Это связано с отрицательной тенденцией к увеличению числа детей с отклоняющимся поведением. В последние годы возросло число подростков употребляющих спиртные напитки, наркотики, также отмечается рост детской преступности, различных проявлений агрессивности и жестокости. Все это может подрывать здоровье ребенка, приводить к социальной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дезадаптации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трудностям и конфликтам в межличностных отношениях подрастающего поколения. Сегодня уже можно говорить о том, что проблема отклоняющегося поведения приобрела массовый характер, что заставило представителей таких профессий как психологов, педагогов, врачей, социологов, работников правоохранительных органов поставить ее в центр внимания.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214290"/>
            <a:ext cx="7498080" cy="4800600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Метод биологической обратной связи (БОС)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современный метод реабилитации, направленный на активизацию внутренних резервов организма с целью восстановления или совершенствования физиологиче­ских навыков.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www.detskieladoshki.ru/assets/images/logobo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9652" y="3071810"/>
            <a:ext cx="7207190" cy="36262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Применение метода БОС в наркологии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навыков собственными волевыми усилиями нормализовать уровень физиологических реакций, который повышается в ситуациях, провоцирующих употребление ПАВ и благодаря этому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отказаться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принимать эти вещества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оррекция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низкой толерантности к фрустрации (сиюминутный гедонизм) и низкой устойчивости к стрессу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нижение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тревожности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Характеристика эмоциональной сферы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девиантных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подростков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35608" y="1357298"/>
            <a:ext cx="7498080" cy="5143536"/>
          </a:xfrm>
        </p:spPr>
        <p:txBody>
          <a:bodyPr>
            <a:normAutofit/>
          </a:bodyPr>
          <a:lstStyle/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эмоциональная лабильность (неустойчивость в эмоциональных состояниях, быстрая смена одних эмоций другими)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тревожность (нервозность, трудности с концентрацией внимания, паника, стремление избежать тревожные ситуации)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депрессия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(негативизм, недовольно-ворчливое настроение, пониженное настроение, повышение чувствительности, конфликтность, угрюмость, тоска)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раздражительность, вспыльчивость,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эксплозивность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гнев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снижение эмоционально-волевого контроля, импульсивность, возбудимость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чувство беспокойства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исследовать эффективность метода биологической обратной связи в коррекции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психоэмоциональных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состояний у подростков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девиантным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поведением.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Осуществить теоретический анализ современных представлений об эмоциях,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девиантном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поведении и эмоциональных нарушениях у подростков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девиантным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поведением.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Дать характеристику сущности метода биологической обратной связи.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Спланировать эмпирическое исследование.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Сформировать группы респондентов для изучения динамики эмоционального состояния.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 Провести сравнительный анализ с контрольной группой и оценить полученные данные.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Характеристика выборочной совокупности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447800"/>
            <a:ext cx="7719274" cy="4800600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Выборку составили 40 подростков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девиантным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поведением в возрасте 14 - 16 лет.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Изученные пациенты проходили курс восстановительного лечения в отделении социально – медицинской реабилитации для детей и подростков Оренбургского областного клинического наркологического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диспенсера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исследовании участвовали подростки с диагнозом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10.1 «Пагубное употребление алкоголя» 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17.1 «Пагубное употребление табака». 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исследование не включались подростки с тяжелыми соматическими и психическими заболеваниями. 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Подростки методом случайного выбора были разделены на 2 группы. 20 подростков (12 мальчиков и 8 девочек) вошли в экспериментальную группу, 20 (11 мальчиков и 9 девочек) – в группу сравнения.</a:t>
            </a:r>
          </a:p>
          <a:p>
            <a:pPr>
              <a:buFont typeface="Wingdings" pitchFamily="2" charset="2"/>
              <a:buChar char="§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14422"/>
            <a:ext cx="7498080" cy="5033978"/>
          </a:xfrm>
        </p:spPr>
        <p:txBody>
          <a:bodyPr>
            <a:normAutofit fontScale="85000" lnSpcReduction="10000"/>
          </a:bodyPr>
          <a:lstStyle/>
          <a:p>
            <a:pPr marL="596646" indent="-514350" algn="just">
              <a:buNone/>
            </a:pPr>
            <a:r>
              <a:rPr lang="ru-RU" dirty="0" smtClean="0"/>
              <a:t>1. </a:t>
            </a:r>
            <a:r>
              <a:rPr lang="ru-RU" dirty="0" err="1" smtClean="0"/>
              <a:t>Клинико</a:t>
            </a:r>
            <a:r>
              <a:rPr lang="ru-RU" dirty="0" smtClean="0"/>
              <a:t> – психологический метод: </a:t>
            </a:r>
          </a:p>
          <a:p>
            <a:pPr marL="596646" indent="-514350" algn="just">
              <a:buFont typeface="Wingdings" pitchFamily="2" charset="2"/>
              <a:buChar char="§"/>
            </a:pPr>
            <a:r>
              <a:rPr lang="ru-RU" dirty="0" smtClean="0"/>
              <a:t>наблюдение 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/>
              <a:t>беседа</a:t>
            </a:r>
          </a:p>
          <a:p>
            <a:pPr algn="just">
              <a:buNone/>
            </a:pPr>
            <a:r>
              <a:rPr lang="ru-RU" dirty="0" smtClean="0"/>
              <a:t>2. Экспериментально – психологический метод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/>
              <a:t> методика «Самочувствие, активность, настроение» 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/>
              <a:t> </a:t>
            </a:r>
            <a:r>
              <a:rPr lang="ru-RU" dirty="0" err="1" smtClean="0"/>
              <a:t>опросник</a:t>
            </a:r>
            <a:r>
              <a:rPr lang="ru-RU" dirty="0" smtClean="0"/>
              <a:t> самооценки уровня тревожности Ч. Д. </a:t>
            </a:r>
            <a:r>
              <a:rPr lang="ru-RU" dirty="0" err="1" smtClean="0"/>
              <a:t>Спилбергера</a:t>
            </a:r>
            <a:r>
              <a:rPr lang="ru-RU" dirty="0" smtClean="0"/>
              <a:t> и Ю. Л. Ханина</a:t>
            </a:r>
          </a:p>
          <a:p>
            <a:pPr algn="just">
              <a:buNone/>
            </a:pPr>
            <a:r>
              <a:rPr lang="ru-RU" dirty="0" smtClean="0"/>
              <a:t>3. Статистические методы: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/>
              <a:t>Критерий Т – </a:t>
            </a:r>
            <a:r>
              <a:rPr lang="ru-RU" dirty="0" err="1" smtClean="0"/>
              <a:t>Вилкоксона</a:t>
            </a:r>
            <a:endParaRPr lang="ru-RU" dirty="0" smtClean="0"/>
          </a:p>
          <a:p>
            <a:pPr algn="just">
              <a:buFont typeface="Wingdings" pitchFamily="2" charset="2"/>
              <a:buChar char="§"/>
            </a:pPr>
            <a:r>
              <a:rPr lang="ru-RU" dirty="0" smtClean="0"/>
              <a:t>Критерий </a:t>
            </a:r>
            <a:r>
              <a:rPr lang="en-US" dirty="0" smtClean="0"/>
              <a:t>U</a:t>
            </a:r>
            <a:r>
              <a:rPr lang="ru-RU" dirty="0" smtClean="0"/>
              <a:t> – Манна - Уитни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Данные по методике самооценки тревожности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Спилбергера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Ханина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Ситуативная тревожность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7055268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81</TotalTime>
  <Words>1007</Words>
  <Application>Microsoft Office PowerPoint</Application>
  <PresentationFormat>Экран (4:3)</PresentationFormat>
  <Paragraphs>113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Коррекция эмоциональных состояний у подростков с девиантным поведением методом биологической обратной связи  </vt:lpstr>
      <vt:lpstr>Актуальность</vt:lpstr>
      <vt:lpstr>Презентация PowerPoint</vt:lpstr>
      <vt:lpstr>Применение метода БОС в наркологии</vt:lpstr>
      <vt:lpstr>Характеристика эмоциональной сферы девиантных подростков</vt:lpstr>
      <vt:lpstr>Презентация PowerPoint</vt:lpstr>
      <vt:lpstr>Характеристика выборочной совокупности</vt:lpstr>
      <vt:lpstr>Методы исследования</vt:lpstr>
      <vt:lpstr>Данные по методике самооценки тревожности Спилбергера – Ханина</vt:lpstr>
      <vt:lpstr>Презентация PowerPoint</vt:lpstr>
      <vt:lpstr>Результаты статистической обрадотки данных по методике Спилбергера - Ханина</vt:lpstr>
      <vt:lpstr>Данные по методике САН</vt:lpstr>
      <vt:lpstr>Презентация PowerPoint</vt:lpstr>
      <vt:lpstr>Шкала «Настроение»</vt:lpstr>
      <vt:lpstr>Результаты статистической обрадотки данных по методике САН</vt:lpstr>
      <vt:lpstr>Выводы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Коррекция эмоциональных состояний у подростков с девиантным поведением методом биологической обратной связи  </dc:title>
  <dc:creator>админ</dc:creator>
  <cp:lastModifiedBy>Пользователь Windows</cp:lastModifiedBy>
  <cp:revision>9</cp:revision>
  <dcterms:created xsi:type="dcterms:W3CDTF">2017-12-11T11:59:35Z</dcterms:created>
  <dcterms:modified xsi:type="dcterms:W3CDTF">2017-12-12T07:18:39Z</dcterms:modified>
</cp:coreProperties>
</file>