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7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5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563" autoAdjust="0"/>
  </p:normalViewPr>
  <p:slideViewPr>
    <p:cSldViewPr>
      <p:cViewPr varScale="1">
        <p:scale>
          <a:sx n="81" d="100"/>
          <a:sy n="81" d="100"/>
        </p:scale>
        <p:origin x="1426" y="-5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D66D42-279C-4E0C-BF5F-C11FE3F03327}" type="doc">
      <dgm:prSet loTypeId="urn:microsoft.com/office/officeart/2005/8/layout/radial6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48A13C5-E16C-4A0F-A04F-FE279CC43150}">
      <dgm:prSet phldrT="[Текст]" custT="1"/>
      <dgm:spPr/>
      <dgm:t>
        <a:bodyPr/>
        <a:lstStyle/>
        <a:p>
          <a:r>
            <a:rPr lang="ru-RU" sz="2400" b="1" dirty="0" smtClean="0"/>
            <a:t>ГАУЗ «ООКНД»</a:t>
          </a:r>
          <a:endParaRPr lang="ru-RU" sz="2400" b="1" dirty="0"/>
        </a:p>
      </dgm:t>
    </dgm:pt>
    <dgm:pt modelId="{7F5F102A-D33A-44EE-8B3C-B87D3635ABF2}" type="parTrans" cxnId="{92D0324A-621F-443C-BA87-0BE0541058AB}">
      <dgm:prSet/>
      <dgm:spPr/>
      <dgm:t>
        <a:bodyPr/>
        <a:lstStyle/>
        <a:p>
          <a:endParaRPr lang="ru-RU"/>
        </a:p>
      </dgm:t>
    </dgm:pt>
    <dgm:pt modelId="{8A3653F6-8745-4B8C-A088-99FFD4C4335C}" type="sibTrans" cxnId="{92D0324A-621F-443C-BA87-0BE0541058AB}">
      <dgm:prSet/>
      <dgm:spPr/>
      <dgm:t>
        <a:bodyPr/>
        <a:lstStyle/>
        <a:p>
          <a:endParaRPr lang="ru-RU"/>
        </a:p>
      </dgm:t>
    </dgm:pt>
    <dgm:pt modelId="{6922BA26-CD89-486D-9FF8-80F4ECEB0902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Отдел УНК МВД России по Оренбургской области</a:t>
          </a:r>
          <a:endParaRPr lang="ru-RU" sz="1200" b="1" dirty="0">
            <a:solidFill>
              <a:schemeClr val="tx1"/>
            </a:solidFill>
          </a:endParaRPr>
        </a:p>
      </dgm:t>
    </dgm:pt>
    <dgm:pt modelId="{5D8D1E3B-C053-44CE-80FE-1D9F658B3424}" type="parTrans" cxnId="{1AD3BC2A-9A7B-405C-BE03-D7906BFF0093}">
      <dgm:prSet/>
      <dgm:spPr/>
      <dgm:t>
        <a:bodyPr/>
        <a:lstStyle/>
        <a:p>
          <a:endParaRPr lang="ru-RU"/>
        </a:p>
      </dgm:t>
    </dgm:pt>
    <dgm:pt modelId="{F1ED8A87-C7B4-4B35-B652-42E59C5866DB}" type="sibTrans" cxnId="{1AD3BC2A-9A7B-405C-BE03-D7906BFF0093}">
      <dgm:prSet/>
      <dgm:spPr/>
      <dgm:t>
        <a:bodyPr/>
        <a:lstStyle/>
        <a:p>
          <a:endParaRPr lang="ru-RU"/>
        </a:p>
      </dgm:t>
    </dgm:pt>
    <dgm:pt modelId="{1BF273E9-AE25-413D-A163-9A2401622C7F}">
      <dgm:prSet phldrT="[Текст]" custT="1"/>
      <dgm:spPr/>
      <dgm:t>
        <a:bodyPr/>
        <a:lstStyle/>
        <a:p>
          <a:r>
            <a:rPr lang="ru-RU" sz="1200" b="0" dirty="0" smtClean="0">
              <a:solidFill>
                <a:schemeClr val="tx1"/>
              </a:solidFill>
            </a:rPr>
            <a:t>Общественно – государственное физкультурно- спортивное объединение «Юность России</a:t>
          </a:r>
          <a:r>
            <a:rPr lang="ru-RU" sz="1200" b="0" dirty="0" smtClean="0"/>
            <a:t>»</a:t>
          </a:r>
          <a:endParaRPr lang="ru-RU" sz="1200" b="0" dirty="0"/>
        </a:p>
      </dgm:t>
    </dgm:pt>
    <dgm:pt modelId="{5F08DF90-7CD8-471D-9274-925BCEE989D0}" type="parTrans" cxnId="{D6273BB3-148A-492C-AA80-54B75D808208}">
      <dgm:prSet/>
      <dgm:spPr/>
      <dgm:t>
        <a:bodyPr/>
        <a:lstStyle/>
        <a:p>
          <a:endParaRPr lang="ru-RU"/>
        </a:p>
      </dgm:t>
    </dgm:pt>
    <dgm:pt modelId="{8C0EE288-05D7-4220-ACF0-FEFF5783335E}" type="sibTrans" cxnId="{D6273BB3-148A-492C-AA80-54B75D808208}">
      <dgm:prSet/>
      <dgm:spPr/>
      <dgm:t>
        <a:bodyPr/>
        <a:lstStyle/>
        <a:p>
          <a:endParaRPr lang="ru-RU"/>
        </a:p>
      </dgm:t>
    </dgm:pt>
    <dgm:pt modelId="{2BE29FAF-B104-40A8-BD28-F060ABA18D98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ГБУЗ «Оренбургский областной центр медицинской профилактики</a:t>
          </a:r>
          <a:r>
            <a:rPr lang="ru-RU" sz="1200" b="1" dirty="0" smtClean="0"/>
            <a:t>»</a:t>
          </a:r>
          <a:endParaRPr lang="ru-RU" sz="1200" b="1" dirty="0"/>
        </a:p>
      </dgm:t>
    </dgm:pt>
    <dgm:pt modelId="{FA38B824-29FB-406E-9BE4-8FFF582438D6}" type="parTrans" cxnId="{452AB20F-1965-47A2-AB93-E2F4D635ACE9}">
      <dgm:prSet/>
      <dgm:spPr/>
      <dgm:t>
        <a:bodyPr/>
        <a:lstStyle/>
        <a:p>
          <a:endParaRPr lang="ru-RU"/>
        </a:p>
      </dgm:t>
    </dgm:pt>
    <dgm:pt modelId="{522DD79A-E679-4B26-B660-18913DA3B691}" type="sibTrans" cxnId="{452AB20F-1965-47A2-AB93-E2F4D635ACE9}">
      <dgm:prSet/>
      <dgm:spPr/>
      <dgm:t>
        <a:bodyPr/>
        <a:lstStyle/>
        <a:p>
          <a:endParaRPr lang="ru-RU"/>
        </a:p>
      </dgm:t>
    </dgm:pt>
    <dgm:pt modelId="{9D132C27-98E2-40F1-9B4B-DC565F685CCC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Филиалы ГБУЗ «Оренбургская областная клиническая инфекционная больница» «Оренбургский центр профилактики и борьбы со СПИД»</a:t>
          </a:r>
          <a:endParaRPr lang="ru-RU" sz="1200" b="1" dirty="0">
            <a:solidFill>
              <a:schemeClr val="tx1"/>
            </a:solidFill>
          </a:endParaRPr>
        </a:p>
      </dgm:t>
    </dgm:pt>
    <dgm:pt modelId="{14B1364D-4D95-4F3A-9B6A-D5AE409E111B}" type="parTrans" cxnId="{1F2669B1-6DD7-41A5-B63A-045C057D42A9}">
      <dgm:prSet/>
      <dgm:spPr/>
      <dgm:t>
        <a:bodyPr/>
        <a:lstStyle/>
        <a:p>
          <a:endParaRPr lang="ru-RU"/>
        </a:p>
      </dgm:t>
    </dgm:pt>
    <dgm:pt modelId="{A8584D22-FADD-4650-88CD-1097C26CBEA2}" type="sibTrans" cxnId="{1F2669B1-6DD7-41A5-B63A-045C057D42A9}">
      <dgm:prSet/>
      <dgm:spPr/>
      <dgm:t>
        <a:bodyPr/>
        <a:lstStyle/>
        <a:p>
          <a:endParaRPr lang="ru-RU"/>
        </a:p>
      </dgm:t>
    </dgm:pt>
    <dgm:pt modelId="{65AD837F-DDE5-4549-8441-4DCA8207DFC0}" type="pres">
      <dgm:prSet presAssocID="{D2D66D42-279C-4E0C-BF5F-C11FE3F0332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AC9ABF-214C-4D16-A149-453654F09777}" type="pres">
      <dgm:prSet presAssocID="{248A13C5-E16C-4A0F-A04F-FE279CC43150}" presName="centerShape" presStyleLbl="node0" presStyleIdx="0" presStyleCnt="1" custScaleX="117642" custScaleY="100636" custLinFactNeighborX="36" custLinFactNeighborY="-2739"/>
      <dgm:spPr/>
      <dgm:t>
        <a:bodyPr/>
        <a:lstStyle/>
        <a:p>
          <a:endParaRPr lang="ru-RU"/>
        </a:p>
      </dgm:t>
    </dgm:pt>
    <dgm:pt modelId="{1A208CAD-BB92-48B0-B1E8-113D44BB8B6A}" type="pres">
      <dgm:prSet presAssocID="{6922BA26-CD89-486D-9FF8-80F4ECEB0902}" presName="node" presStyleLbl="node1" presStyleIdx="0" presStyleCnt="4" custScaleX="258663" custScaleY="126667" custRadScaleRad="101073" custRadScaleInc="7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A647B7-38F4-4F58-A0C2-E6CF6F32A434}" type="pres">
      <dgm:prSet presAssocID="{6922BA26-CD89-486D-9FF8-80F4ECEB0902}" presName="dummy" presStyleCnt="0"/>
      <dgm:spPr/>
    </dgm:pt>
    <dgm:pt modelId="{30D9B257-A950-467D-9C0D-2BF3C2F10F26}" type="pres">
      <dgm:prSet presAssocID="{F1ED8A87-C7B4-4B35-B652-42E59C5866DB}" presName="sibTrans" presStyleLbl="sibTrans2D1" presStyleIdx="0" presStyleCnt="4"/>
      <dgm:spPr/>
      <dgm:t>
        <a:bodyPr/>
        <a:lstStyle/>
        <a:p>
          <a:endParaRPr lang="ru-RU"/>
        </a:p>
      </dgm:t>
    </dgm:pt>
    <dgm:pt modelId="{255E85B0-4C38-4026-93A7-0D181E5C916D}" type="pres">
      <dgm:prSet presAssocID="{2BE29FAF-B104-40A8-BD28-F060ABA18D98}" presName="node" presStyleLbl="node1" presStyleIdx="1" presStyleCnt="4" custScaleX="208874" custScaleY="122033" custRadScaleRad="129826" custRadScaleInc="-44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4C93CE-5D19-4580-8371-F01774C253BF}" type="pres">
      <dgm:prSet presAssocID="{2BE29FAF-B104-40A8-BD28-F060ABA18D98}" presName="dummy" presStyleCnt="0"/>
      <dgm:spPr/>
    </dgm:pt>
    <dgm:pt modelId="{6BC01723-0281-4481-ADB0-386F674EE1A9}" type="pres">
      <dgm:prSet presAssocID="{522DD79A-E679-4B26-B660-18913DA3B691}" presName="sibTrans" presStyleLbl="sibTrans2D1" presStyleIdx="1" presStyleCnt="4"/>
      <dgm:spPr/>
      <dgm:t>
        <a:bodyPr/>
        <a:lstStyle/>
        <a:p>
          <a:endParaRPr lang="ru-RU"/>
        </a:p>
      </dgm:t>
    </dgm:pt>
    <dgm:pt modelId="{F7FA2389-194F-4DC0-A5E1-C042413234C5}" type="pres">
      <dgm:prSet presAssocID="{1BF273E9-AE25-413D-A163-9A2401622C7F}" presName="node" presStyleLbl="node1" presStyleIdx="2" presStyleCnt="4" custScaleX="269740" custScaleY="130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4D7C96-E0EC-469F-B6AC-A56B40897B08}" type="pres">
      <dgm:prSet presAssocID="{1BF273E9-AE25-413D-A163-9A2401622C7F}" presName="dummy" presStyleCnt="0"/>
      <dgm:spPr/>
    </dgm:pt>
    <dgm:pt modelId="{E63C7286-63F0-4FA7-9BB1-372C9F37EA88}" type="pres">
      <dgm:prSet presAssocID="{8C0EE288-05D7-4220-ACF0-FEFF5783335E}" presName="sibTrans" presStyleLbl="sibTrans2D1" presStyleIdx="2" presStyleCnt="4"/>
      <dgm:spPr/>
      <dgm:t>
        <a:bodyPr/>
        <a:lstStyle/>
        <a:p>
          <a:endParaRPr lang="ru-RU"/>
        </a:p>
      </dgm:t>
    </dgm:pt>
    <dgm:pt modelId="{9DE5AB39-327E-4B54-ABCD-EAFB8BB15B1B}" type="pres">
      <dgm:prSet presAssocID="{9D132C27-98E2-40F1-9B4B-DC565F685CCC}" presName="node" presStyleLbl="node1" presStyleIdx="3" presStyleCnt="4" custScaleX="217075" custScaleY="108132" custRadScaleRad="128095" custRadScaleInc="5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088B64-5B1B-40A3-8A94-EEE2E985F401}" type="pres">
      <dgm:prSet presAssocID="{9D132C27-98E2-40F1-9B4B-DC565F685CCC}" presName="dummy" presStyleCnt="0"/>
      <dgm:spPr/>
    </dgm:pt>
    <dgm:pt modelId="{B3475050-B709-409D-8574-6A0DF8BCABD0}" type="pres">
      <dgm:prSet presAssocID="{A8584D22-FADD-4650-88CD-1097C26CBEA2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452AB20F-1965-47A2-AB93-E2F4D635ACE9}" srcId="{248A13C5-E16C-4A0F-A04F-FE279CC43150}" destId="{2BE29FAF-B104-40A8-BD28-F060ABA18D98}" srcOrd="1" destOrd="0" parTransId="{FA38B824-29FB-406E-9BE4-8FFF582438D6}" sibTransId="{522DD79A-E679-4B26-B660-18913DA3B691}"/>
    <dgm:cxn modelId="{1F2669B1-6DD7-41A5-B63A-045C057D42A9}" srcId="{248A13C5-E16C-4A0F-A04F-FE279CC43150}" destId="{9D132C27-98E2-40F1-9B4B-DC565F685CCC}" srcOrd="3" destOrd="0" parTransId="{14B1364D-4D95-4F3A-9B6A-D5AE409E111B}" sibTransId="{A8584D22-FADD-4650-88CD-1097C26CBEA2}"/>
    <dgm:cxn modelId="{8FD58BB1-CA43-411F-B42E-C03103E6845E}" type="presOf" srcId="{2BE29FAF-B104-40A8-BD28-F060ABA18D98}" destId="{255E85B0-4C38-4026-93A7-0D181E5C916D}" srcOrd="0" destOrd="0" presId="urn:microsoft.com/office/officeart/2005/8/layout/radial6"/>
    <dgm:cxn modelId="{18715A02-F447-4F1A-AB9B-7F78E4E4E032}" type="presOf" srcId="{522DD79A-E679-4B26-B660-18913DA3B691}" destId="{6BC01723-0281-4481-ADB0-386F674EE1A9}" srcOrd="0" destOrd="0" presId="urn:microsoft.com/office/officeart/2005/8/layout/radial6"/>
    <dgm:cxn modelId="{919F0B23-220D-4CFD-85D4-8CC75A764585}" type="presOf" srcId="{8C0EE288-05D7-4220-ACF0-FEFF5783335E}" destId="{E63C7286-63F0-4FA7-9BB1-372C9F37EA88}" srcOrd="0" destOrd="0" presId="urn:microsoft.com/office/officeart/2005/8/layout/radial6"/>
    <dgm:cxn modelId="{004917C8-982E-48CE-8674-74B3F47E1A04}" type="presOf" srcId="{D2D66D42-279C-4E0C-BF5F-C11FE3F03327}" destId="{65AD837F-DDE5-4549-8441-4DCA8207DFC0}" srcOrd="0" destOrd="0" presId="urn:microsoft.com/office/officeart/2005/8/layout/radial6"/>
    <dgm:cxn modelId="{D6273BB3-148A-492C-AA80-54B75D808208}" srcId="{248A13C5-E16C-4A0F-A04F-FE279CC43150}" destId="{1BF273E9-AE25-413D-A163-9A2401622C7F}" srcOrd="2" destOrd="0" parTransId="{5F08DF90-7CD8-471D-9274-925BCEE989D0}" sibTransId="{8C0EE288-05D7-4220-ACF0-FEFF5783335E}"/>
    <dgm:cxn modelId="{CDD5C505-C734-4831-8502-1D8E7E836D9F}" type="presOf" srcId="{1BF273E9-AE25-413D-A163-9A2401622C7F}" destId="{F7FA2389-194F-4DC0-A5E1-C042413234C5}" srcOrd="0" destOrd="0" presId="urn:microsoft.com/office/officeart/2005/8/layout/radial6"/>
    <dgm:cxn modelId="{59842B45-EB0A-4922-9F15-9D71000033E2}" type="presOf" srcId="{248A13C5-E16C-4A0F-A04F-FE279CC43150}" destId="{61AC9ABF-214C-4D16-A149-453654F09777}" srcOrd="0" destOrd="0" presId="urn:microsoft.com/office/officeart/2005/8/layout/radial6"/>
    <dgm:cxn modelId="{69020343-C49F-4C04-A6AB-FE47F27E65EE}" type="presOf" srcId="{9D132C27-98E2-40F1-9B4B-DC565F685CCC}" destId="{9DE5AB39-327E-4B54-ABCD-EAFB8BB15B1B}" srcOrd="0" destOrd="0" presId="urn:microsoft.com/office/officeart/2005/8/layout/radial6"/>
    <dgm:cxn modelId="{92D0324A-621F-443C-BA87-0BE0541058AB}" srcId="{D2D66D42-279C-4E0C-BF5F-C11FE3F03327}" destId="{248A13C5-E16C-4A0F-A04F-FE279CC43150}" srcOrd="0" destOrd="0" parTransId="{7F5F102A-D33A-44EE-8B3C-B87D3635ABF2}" sibTransId="{8A3653F6-8745-4B8C-A088-99FFD4C4335C}"/>
    <dgm:cxn modelId="{66D9AD16-3775-447A-A723-26C56E28C733}" type="presOf" srcId="{6922BA26-CD89-486D-9FF8-80F4ECEB0902}" destId="{1A208CAD-BB92-48B0-B1E8-113D44BB8B6A}" srcOrd="0" destOrd="0" presId="urn:microsoft.com/office/officeart/2005/8/layout/radial6"/>
    <dgm:cxn modelId="{1AD3BC2A-9A7B-405C-BE03-D7906BFF0093}" srcId="{248A13C5-E16C-4A0F-A04F-FE279CC43150}" destId="{6922BA26-CD89-486D-9FF8-80F4ECEB0902}" srcOrd="0" destOrd="0" parTransId="{5D8D1E3B-C053-44CE-80FE-1D9F658B3424}" sibTransId="{F1ED8A87-C7B4-4B35-B652-42E59C5866DB}"/>
    <dgm:cxn modelId="{015EB79E-633E-4516-B478-6BC5FDA1F218}" type="presOf" srcId="{F1ED8A87-C7B4-4B35-B652-42E59C5866DB}" destId="{30D9B257-A950-467D-9C0D-2BF3C2F10F26}" srcOrd="0" destOrd="0" presId="urn:microsoft.com/office/officeart/2005/8/layout/radial6"/>
    <dgm:cxn modelId="{5D014016-9D48-4959-A0B5-BA7C4AE709A5}" type="presOf" srcId="{A8584D22-FADD-4650-88CD-1097C26CBEA2}" destId="{B3475050-B709-409D-8574-6A0DF8BCABD0}" srcOrd="0" destOrd="0" presId="urn:microsoft.com/office/officeart/2005/8/layout/radial6"/>
    <dgm:cxn modelId="{0E1CB9FE-A17C-42A6-A63E-2B2B34653F7D}" type="presParOf" srcId="{65AD837F-DDE5-4549-8441-4DCA8207DFC0}" destId="{61AC9ABF-214C-4D16-A149-453654F09777}" srcOrd="0" destOrd="0" presId="urn:microsoft.com/office/officeart/2005/8/layout/radial6"/>
    <dgm:cxn modelId="{F6B936AA-9B0F-45FB-A80F-590D577B16E3}" type="presParOf" srcId="{65AD837F-DDE5-4549-8441-4DCA8207DFC0}" destId="{1A208CAD-BB92-48B0-B1E8-113D44BB8B6A}" srcOrd="1" destOrd="0" presId="urn:microsoft.com/office/officeart/2005/8/layout/radial6"/>
    <dgm:cxn modelId="{200A4C79-8530-4ABF-9DEE-5D7A24892A35}" type="presParOf" srcId="{65AD837F-DDE5-4549-8441-4DCA8207DFC0}" destId="{F3A647B7-38F4-4F58-A0C2-E6CF6F32A434}" srcOrd="2" destOrd="0" presId="urn:microsoft.com/office/officeart/2005/8/layout/radial6"/>
    <dgm:cxn modelId="{D34D6FCA-2D33-4FFD-A570-6B82147F3BF3}" type="presParOf" srcId="{65AD837F-DDE5-4549-8441-4DCA8207DFC0}" destId="{30D9B257-A950-467D-9C0D-2BF3C2F10F26}" srcOrd="3" destOrd="0" presId="urn:microsoft.com/office/officeart/2005/8/layout/radial6"/>
    <dgm:cxn modelId="{CB9DD148-82C2-4FFB-A639-8F48E203B612}" type="presParOf" srcId="{65AD837F-DDE5-4549-8441-4DCA8207DFC0}" destId="{255E85B0-4C38-4026-93A7-0D181E5C916D}" srcOrd="4" destOrd="0" presId="urn:microsoft.com/office/officeart/2005/8/layout/radial6"/>
    <dgm:cxn modelId="{561E2B6D-01EF-40BF-A5B2-50B54984C5E5}" type="presParOf" srcId="{65AD837F-DDE5-4549-8441-4DCA8207DFC0}" destId="{904C93CE-5D19-4580-8371-F01774C253BF}" srcOrd="5" destOrd="0" presId="urn:microsoft.com/office/officeart/2005/8/layout/radial6"/>
    <dgm:cxn modelId="{DAE85B44-D393-43D7-A2F2-198DFD732557}" type="presParOf" srcId="{65AD837F-DDE5-4549-8441-4DCA8207DFC0}" destId="{6BC01723-0281-4481-ADB0-386F674EE1A9}" srcOrd="6" destOrd="0" presId="urn:microsoft.com/office/officeart/2005/8/layout/radial6"/>
    <dgm:cxn modelId="{43041AA2-8330-42DF-833B-CD846E41BE9A}" type="presParOf" srcId="{65AD837F-DDE5-4549-8441-4DCA8207DFC0}" destId="{F7FA2389-194F-4DC0-A5E1-C042413234C5}" srcOrd="7" destOrd="0" presId="urn:microsoft.com/office/officeart/2005/8/layout/radial6"/>
    <dgm:cxn modelId="{3B1D6388-CB54-48C0-ACC7-A30EC9075F61}" type="presParOf" srcId="{65AD837F-DDE5-4549-8441-4DCA8207DFC0}" destId="{A34D7C96-E0EC-469F-B6AC-A56B40897B08}" srcOrd="8" destOrd="0" presId="urn:microsoft.com/office/officeart/2005/8/layout/radial6"/>
    <dgm:cxn modelId="{56E9C251-5632-4BA4-B02B-2D219CB3A213}" type="presParOf" srcId="{65AD837F-DDE5-4549-8441-4DCA8207DFC0}" destId="{E63C7286-63F0-4FA7-9BB1-372C9F37EA88}" srcOrd="9" destOrd="0" presId="urn:microsoft.com/office/officeart/2005/8/layout/radial6"/>
    <dgm:cxn modelId="{F7B740BA-93E8-42AC-B7BF-547A924FDEC9}" type="presParOf" srcId="{65AD837F-DDE5-4549-8441-4DCA8207DFC0}" destId="{9DE5AB39-327E-4B54-ABCD-EAFB8BB15B1B}" srcOrd="10" destOrd="0" presId="urn:microsoft.com/office/officeart/2005/8/layout/radial6"/>
    <dgm:cxn modelId="{B58CEEB9-379D-454A-A529-F530B04ACD15}" type="presParOf" srcId="{65AD837F-DDE5-4549-8441-4DCA8207DFC0}" destId="{EA088B64-5B1B-40A3-8A94-EEE2E985F401}" srcOrd="11" destOrd="0" presId="urn:microsoft.com/office/officeart/2005/8/layout/radial6"/>
    <dgm:cxn modelId="{AD22012D-A16A-433F-A4EF-8E7E0AED34A7}" type="presParOf" srcId="{65AD837F-DDE5-4549-8441-4DCA8207DFC0}" destId="{B3475050-B709-409D-8574-6A0DF8BCABD0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t>13.12.2017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 userDrawn="1"/>
        </p:nvSpPr>
        <p:spPr>
          <a:xfrm>
            <a:off x="714348" y="285728"/>
            <a:ext cx="8215370" cy="635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2556"/>
            <a:ext cx="15001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kern="12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© Фокина Лидия Петровна </a:t>
            </a:r>
            <a:endParaRPr lang="ru-RU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 userDrawn="1"/>
        </p:nvGrpSpPr>
        <p:grpSpPr>
          <a:xfrm rot="10800000">
            <a:off x="357158" y="6147194"/>
            <a:ext cx="821538" cy="250033"/>
            <a:chOff x="2714612" y="1428736"/>
            <a:chExt cx="2857520" cy="785818"/>
          </a:xfrm>
        </p:grpSpPr>
        <p:sp>
          <p:nvSpPr>
            <p:cNvPr id="9" name="Овал 8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 rot="10800000">
            <a:off x="357158" y="5436391"/>
            <a:ext cx="821538" cy="250033"/>
            <a:chOff x="2714612" y="1428736"/>
            <a:chExt cx="2857520" cy="785818"/>
          </a:xfrm>
        </p:grpSpPr>
        <p:sp>
          <p:nvSpPr>
            <p:cNvPr id="15" name="Овал 14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7" name="Группа 86"/>
          <p:cNvGrpSpPr/>
          <p:nvPr userDrawn="1"/>
        </p:nvGrpSpPr>
        <p:grpSpPr>
          <a:xfrm rot="10800000">
            <a:off x="357158" y="4725588"/>
            <a:ext cx="821538" cy="250033"/>
            <a:chOff x="2714612" y="1428736"/>
            <a:chExt cx="2857520" cy="785818"/>
          </a:xfrm>
        </p:grpSpPr>
        <p:sp>
          <p:nvSpPr>
            <p:cNvPr id="88" name="Овал 8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3" name="Группа 92"/>
          <p:cNvGrpSpPr/>
          <p:nvPr userDrawn="1"/>
        </p:nvGrpSpPr>
        <p:grpSpPr>
          <a:xfrm rot="10800000">
            <a:off x="357158" y="4014785"/>
            <a:ext cx="821538" cy="250033"/>
            <a:chOff x="2714612" y="1428736"/>
            <a:chExt cx="2857520" cy="785818"/>
          </a:xfrm>
        </p:grpSpPr>
        <p:sp>
          <p:nvSpPr>
            <p:cNvPr id="94" name="Овал 9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9" name="Группа 98"/>
          <p:cNvGrpSpPr/>
          <p:nvPr userDrawn="1"/>
        </p:nvGrpSpPr>
        <p:grpSpPr>
          <a:xfrm rot="10800000">
            <a:off x="357158" y="3303982"/>
            <a:ext cx="821538" cy="250033"/>
            <a:chOff x="2714612" y="1428736"/>
            <a:chExt cx="2857520" cy="785818"/>
          </a:xfrm>
        </p:grpSpPr>
        <p:sp>
          <p:nvSpPr>
            <p:cNvPr id="100" name="Овал 99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5" name="Группа 104"/>
          <p:cNvGrpSpPr/>
          <p:nvPr userDrawn="1"/>
        </p:nvGrpSpPr>
        <p:grpSpPr>
          <a:xfrm rot="10800000">
            <a:off x="357158" y="2593179"/>
            <a:ext cx="821538" cy="250033"/>
            <a:chOff x="2714612" y="1428736"/>
            <a:chExt cx="2857520" cy="785818"/>
          </a:xfrm>
        </p:grpSpPr>
        <p:sp>
          <p:nvSpPr>
            <p:cNvPr id="106" name="Овал 105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1" name="Группа 110"/>
          <p:cNvGrpSpPr/>
          <p:nvPr userDrawn="1"/>
        </p:nvGrpSpPr>
        <p:grpSpPr>
          <a:xfrm rot="10800000">
            <a:off x="357158" y="1882376"/>
            <a:ext cx="821538" cy="250033"/>
            <a:chOff x="2714612" y="1428736"/>
            <a:chExt cx="2857520" cy="785818"/>
          </a:xfrm>
        </p:grpSpPr>
        <p:sp>
          <p:nvSpPr>
            <p:cNvPr id="112" name="Овал 111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Овал 113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7" name="Группа 116"/>
          <p:cNvGrpSpPr/>
          <p:nvPr userDrawn="1"/>
        </p:nvGrpSpPr>
        <p:grpSpPr>
          <a:xfrm rot="10800000">
            <a:off x="357158" y="1171573"/>
            <a:ext cx="821538" cy="250033"/>
            <a:chOff x="2714612" y="1428736"/>
            <a:chExt cx="2857520" cy="785818"/>
          </a:xfrm>
        </p:grpSpPr>
        <p:sp>
          <p:nvSpPr>
            <p:cNvPr id="118" name="Овал 11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Овал 11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Овал 12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3" name="Группа 122"/>
          <p:cNvGrpSpPr/>
          <p:nvPr userDrawn="1"/>
        </p:nvGrpSpPr>
        <p:grpSpPr>
          <a:xfrm rot="10800000">
            <a:off x="357158" y="460770"/>
            <a:ext cx="821538" cy="250033"/>
            <a:chOff x="2714612" y="1428736"/>
            <a:chExt cx="2857520" cy="785818"/>
          </a:xfrm>
        </p:grpSpPr>
        <p:sp>
          <p:nvSpPr>
            <p:cNvPr id="124" name="Овал 12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464874"/>
            <a:ext cx="7344816" cy="38164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«Профилактические направления в деятельности </a:t>
            </a:r>
          </a:p>
          <a:p>
            <a:pPr algn="ctr"/>
            <a:r>
              <a:rPr lang="ru-RU" sz="4400" b="1" i="1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Г</a:t>
            </a:r>
            <a:r>
              <a:rPr lang="ru-RU" sz="44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АУЗ «ООКНД»</a:t>
            </a:r>
          </a:p>
          <a:p>
            <a:pPr algn="ctr"/>
            <a:endParaRPr lang="ru-RU" sz="4400" b="1" i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algn="ctr"/>
            <a:r>
              <a:rPr lang="ru-RU" sz="16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Пьянкова А.А.</a:t>
            </a:r>
          </a:p>
          <a:p>
            <a:pPr algn="ctr"/>
            <a:r>
              <a:rPr lang="ru-RU" sz="16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отделом профилактики наркологических расстройств ГАУЗ «ООКНД»</a:t>
            </a:r>
          </a:p>
          <a:p>
            <a:pPr algn="ctr"/>
            <a:r>
              <a:rPr lang="ru-RU" sz="16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15.12.2017г.</a:t>
            </a:r>
          </a:p>
          <a:p>
            <a:pPr algn="ctr"/>
            <a:r>
              <a:rPr lang="ru-RU" sz="16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Оренбург</a:t>
            </a:r>
            <a:endParaRPr lang="ru-RU" b="1" i="1" dirty="0" smtClean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3" t="20108" r="21739" b="21752"/>
          <a:stretch/>
        </p:blipFill>
        <p:spPr>
          <a:xfrm>
            <a:off x="3923928" y="692696"/>
            <a:ext cx="1800200" cy="18002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Методика </a:t>
            </a:r>
            <a:br>
              <a:rPr lang="ru-RU" b="1" dirty="0" smtClean="0">
                <a:solidFill>
                  <a:schemeClr val="accent6"/>
                </a:solidFill>
              </a:rPr>
            </a:br>
            <a:r>
              <a:rPr lang="ru-RU" b="1" dirty="0" smtClean="0">
                <a:solidFill>
                  <a:schemeClr val="accent6"/>
                </a:solidFill>
              </a:rPr>
              <a:t>     «Цветовые </a:t>
            </a:r>
            <a:r>
              <a:rPr lang="ru-RU" b="1" dirty="0">
                <a:solidFill>
                  <a:schemeClr val="accent6"/>
                </a:solidFill>
              </a:rPr>
              <a:t>метафоры»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09590"/>
            <a:ext cx="1728509" cy="1152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661929"/>
            <a:ext cx="7705173" cy="4935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407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16632"/>
            <a:ext cx="7704817" cy="1301006"/>
          </a:xfrm>
        </p:spPr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        </a:t>
            </a:r>
            <a:r>
              <a:rPr lang="ru-RU" b="1" dirty="0" err="1" smtClean="0">
                <a:solidFill>
                  <a:schemeClr val="accent6"/>
                </a:solidFill>
              </a:rPr>
              <a:t>Привлекаемость</a:t>
            </a:r>
            <a:r>
              <a:rPr lang="ru-RU" b="1" dirty="0" smtClean="0">
                <a:solidFill>
                  <a:schemeClr val="accent6"/>
                </a:solidFill>
              </a:rPr>
              <a:t> </a:t>
            </a:r>
            <a:br>
              <a:rPr lang="ru-RU" b="1" dirty="0" smtClean="0">
                <a:solidFill>
                  <a:schemeClr val="accent6"/>
                </a:solidFill>
              </a:rPr>
            </a:br>
            <a:r>
              <a:rPr lang="ru-RU" b="1" dirty="0" smtClean="0">
                <a:solidFill>
                  <a:schemeClr val="accent6"/>
                </a:solidFill>
              </a:rPr>
              <a:t>      по ПАВ</a:t>
            </a:r>
            <a:endParaRPr lang="ru-RU" b="1" dirty="0">
              <a:solidFill>
                <a:schemeClr val="accent6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15962"/>
            <a:ext cx="1080119" cy="1083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1556792"/>
            <a:ext cx="7620780" cy="4576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0628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60648"/>
            <a:ext cx="3960440" cy="597666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6"/>
                </a:solidFill>
              </a:rPr>
              <a:t> </a:t>
            </a:r>
            <a:r>
              <a:rPr lang="ru-RU" sz="2800" b="1" dirty="0" smtClean="0">
                <a:solidFill>
                  <a:schemeClr val="accent6"/>
                </a:solidFill>
              </a:rPr>
              <a:t>Региональная </a:t>
            </a:r>
            <a:r>
              <a:rPr lang="ru-RU" sz="2800" b="1" dirty="0">
                <a:solidFill>
                  <a:schemeClr val="accent6"/>
                </a:solidFill>
              </a:rPr>
              <a:t>Программа «Молодое поколение делает свой выбор!» </a:t>
            </a:r>
            <a:r>
              <a:rPr lang="ru-RU" sz="2800" b="1" dirty="0" smtClean="0">
                <a:solidFill>
                  <a:schemeClr val="accent6"/>
                </a:solidFill>
              </a:rPr>
              <a:t>позволяет не только  выстроить </a:t>
            </a:r>
            <a:r>
              <a:rPr lang="ru-RU" sz="2800" b="1" dirty="0">
                <a:solidFill>
                  <a:schemeClr val="accent6"/>
                </a:solidFill>
              </a:rPr>
              <a:t>систему профилактики с привлечением к ней </a:t>
            </a:r>
            <a:r>
              <a:rPr lang="ru-RU" sz="2800" b="1" dirty="0" smtClean="0">
                <a:solidFill>
                  <a:schemeClr val="accent6"/>
                </a:solidFill>
              </a:rPr>
              <a:t> врачей-наркологов</a:t>
            </a:r>
            <a:r>
              <a:rPr lang="ru-RU" sz="2800" b="1" dirty="0">
                <a:solidFill>
                  <a:schemeClr val="accent6"/>
                </a:solidFill>
              </a:rPr>
              <a:t>, но и вовлечь в нее административный ресурс – администрации муниципальных образований</a:t>
            </a:r>
            <a:r>
              <a:rPr lang="ru-RU" b="1" dirty="0">
                <a:solidFill>
                  <a:schemeClr val="accent6"/>
                </a:solidFill>
              </a:rPr>
              <a:t>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338" y="293468"/>
            <a:ext cx="3779912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338" y="3284984"/>
            <a:ext cx="3820468" cy="2865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5432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5" t="976"/>
          <a:stretch/>
        </p:blipFill>
        <p:spPr bwMode="auto">
          <a:xfrm>
            <a:off x="179512" y="188640"/>
            <a:ext cx="8831415" cy="6417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38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6"/>
                </a:solidFill>
              </a:rPr>
              <a:t>«Право на жизнь»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052736"/>
            <a:ext cx="7427168" cy="507342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Илана Герасимова\Desktop\Безымянный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0" t="2323" r="17679" b="17452"/>
          <a:stretch/>
        </p:blipFill>
        <p:spPr bwMode="auto">
          <a:xfrm>
            <a:off x="107504" y="242186"/>
            <a:ext cx="889248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640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Ежеквартальная </a:t>
            </a:r>
            <a:br>
              <a:rPr lang="ru-RU" b="1" dirty="0" smtClean="0">
                <a:solidFill>
                  <a:schemeClr val="accent6"/>
                </a:solidFill>
              </a:rPr>
            </a:br>
            <a:r>
              <a:rPr lang="ru-RU" b="1" dirty="0" smtClean="0">
                <a:solidFill>
                  <a:schemeClr val="accent6"/>
                </a:solidFill>
              </a:rPr>
              <a:t>научно-популярная газета</a:t>
            </a:r>
            <a:br>
              <a:rPr lang="ru-RU" b="1" dirty="0" smtClean="0">
                <a:solidFill>
                  <a:schemeClr val="accent6"/>
                </a:solidFill>
              </a:rPr>
            </a:br>
            <a:r>
              <a:rPr lang="ru-RU" b="1" dirty="0" smtClean="0">
                <a:solidFill>
                  <a:schemeClr val="accent6"/>
                </a:solidFill>
              </a:rPr>
              <a:t> </a:t>
            </a:r>
            <a:r>
              <a:rPr lang="ru-RU" b="1" dirty="0">
                <a:solidFill>
                  <a:schemeClr val="accent6"/>
                </a:solidFill>
              </a:rPr>
              <a:t>«Твой выбор»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04" t="24565" r="36002" b="17956"/>
          <a:stretch/>
        </p:blipFill>
        <p:spPr bwMode="auto">
          <a:xfrm>
            <a:off x="1903381" y="2543939"/>
            <a:ext cx="2746695" cy="36688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8" t="23951" r="36175" b="19799"/>
          <a:stretch/>
        </p:blipFill>
        <p:spPr bwMode="auto">
          <a:xfrm>
            <a:off x="5177448" y="2525706"/>
            <a:ext cx="2772016" cy="3704090"/>
          </a:xfrm>
          <a:prstGeom prst="rect">
            <a:avLst/>
          </a:prstGeom>
          <a:ln w="9525">
            <a:solidFill>
              <a:schemeClr val="accent6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8" t="24257" r="36175" b="18263"/>
          <a:stretch/>
        </p:blipFill>
        <p:spPr bwMode="auto">
          <a:xfrm>
            <a:off x="3496403" y="2303199"/>
            <a:ext cx="3038635" cy="4149105"/>
          </a:xfrm>
          <a:prstGeom prst="rect">
            <a:avLst/>
          </a:prstGeom>
          <a:ln w="38100" cap="sq">
            <a:solidFill>
              <a:schemeClr val="accent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338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4895" y="274638"/>
            <a:ext cx="4337585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6"/>
                </a:solidFill>
              </a:rPr>
              <a:t>Профилактический </a:t>
            </a:r>
            <a:r>
              <a:rPr lang="ru-RU" sz="2800" b="1" dirty="0">
                <a:solidFill>
                  <a:schemeClr val="accent6"/>
                </a:solidFill>
              </a:rPr>
              <a:t>проект </a:t>
            </a:r>
            <a:r>
              <a:rPr lang="ru-RU" sz="2800" b="1" dirty="0" smtClean="0">
                <a:solidFill>
                  <a:schemeClr val="accent6"/>
                </a:solidFill>
              </a:rPr>
              <a:t/>
            </a:r>
            <a:br>
              <a:rPr lang="ru-RU" sz="2800" b="1" dirty="0" smtClean="0">
                <a:solidFill>
                  <a:schemeClr val="accent6"/>
                </a:solidFill>
              </a:rPr>
            </a:br>
            <a:r>
              <a:rPr lang="ru-RU" b="1" dirty="0" smtClean="0">
                <a:solidFill>
                  <a:schemeClr val="accent6"/>
                </a:solidFill>
              </a:rPr>
              <a:t>"Я МАМА</a:t>
            </a:r>
            <a:r>
              <a:rPr lang="ru-RU" b="1" dirty="0">
                <a:solidFill>
                  <a:schemeClr val="accent6"/>
                </a:solidFill>
              </a:rPr>
              <a:t>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0" y="1988841"/>
            <a:ext cx="3528392" cy="45967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</a:t>
            </a:r>
            <a:r>
              <a:rPr lang="ru-RU" dirty="0" smtClean="0"/>
              <a:t>ыставка </a:t>
            </a:r>
            <a:r>
              <a:rPr lang="ru-RU" dirty="0"/>
              <a:t>мобильных стендов профилактической направленности </a:t>
            </a:r>
            <a:r>
              <a:rPr lang="ru-RU" b="1" dirty="0">
                <a:solidFill>
                  <a:schemeClr val="accent6"/>
                </a:solidFill>
              </a:rPr>
              <a:t>«Здоровье женщины»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"/>
          <a:stretch/>
        </p:blipFill>
        <p:spPr bwMode="auto">
          <a:xfrm>
            <a:off x="274510" y="284813"/>
            <a:ext cx="4303375" cy="6347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248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714348" y="2214554"/>
            <a:ext cx="8215370" cy="3538803"/>
            <a:chOff x="607288" y="-815361"/>
            <a:chExt cx="7925152" cy="565951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607288" y="-815361"/>
              <a:ext cx="7925152" cy="47745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latin typeface="Monotype Corsiva" pitchFamily="66" charset="0"/>
                </a:rPr>
                <a:t>Вы можете использовать </a:t>
              </a:r>
            </a:p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latin typeface="Monotype Corsiva" pitchFamily="66" charset="0"/>
                </a:rPr>
                <a:t>данное оформление </a:t>
              </a:r>
            </a:p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latin typeface="Monotype Corsiva" pitchFamily="66" charset="0"/>
                </a:rPr>
                <a:t>для создания своих презентаций, </a:t>
              </a:r>
            </a:p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latin typeface="Monotype Corsiva" pitchFamily="66" charset="0"/>
                </a:rPr>
                <a:t>но в своей презентации вы должны указать </a:t>
              </a:r>
            </a:p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latin typeface="Monotype Corsiva" pitchFamily="66" charset="0"/>
                </a:rPr>
                <a:t>источник шаблона: </a:t>
              </a:r>
            </a:p>
            <a:p>
              <a:pPr algn="ctr">
                <a:defRPr/>
              </a:pPr>
              <a:endParaRPr lang="ru-RU" sz="800" dirty="0">
                <a:solidFill>
                  <a:prstClr val="black"/>
                </a:solidFill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Фокина Лидия Петровна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начальных классов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МКОУ «СОШ ст. Евсино»</a:t>
              </a:r>
            </a:p>
            <a:p>
              <a:pPr algn="ctr">
                <a:defRPr/>
              </a:pPr>
              <a:r>
                <a:rPr lang="ru-RU" dirty="0" err="1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Искитимского</a:t>
              </a: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района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Новосибирской области</a:t>
              </a:r>
              <a:endParaRPr lang="ru-RU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4" name="Прямоугольник 3"/>
            <p:cNvSpPr>
              <a:spLocks noChangeArrowheads="1"/>
            </p:cNvSpPr>
            <p:nvPr/>
          </p:nvSpPr>
          <p:spPr bwMode="auto">
            <a:xfrm>
              <a:off x="2699547" y="4196516"/>
              <a:ext cx="3628503" cy="647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Сайт </a:t>
              </a:r>
              <a:r>
                <a:rPr lang="en-US" sz="2000" b="1" dirty="0">
                  <a:solidFill>
                    <a:prstClr val="black"/>
                  </a:solidFill>
                  <a:latin typeface="Monotype Corsiva" pitchFamily="66" charset="0"/>
                  <a:hlinkClick r:id="rId2"/>
                </a:rPr>
                <a:t>http://linda6035.ucoz.ru/</a:t>
              </a:r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    </a:t>
              </a:r>
              <a:r>
                <a:rPr lang="ru-RU" sz="2000" b="1" i="1" dirty="0">
                  <a:solidFill>
                    <a:prstClr val="black"/>
                  </a:solidFill>
                  <a:latin typeface="Monotype Corsiva" pitchFamily="66" charset="0"/>
                </a:rPr>
                <a:t>  </a:t>
              </a:r>
              <a:endParaRPr lang="ru-RU" sz="2000" b="1" dirty="0">
                <a:solidFill>
                  <a:prstClr val="black"/>
                </a:solidFill>
                <a:latin typeface="Monotype Corsiva" pitchFamily="66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000100" y="500042"/>
            <a:ext cx="7837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Элементы спирали нарисованы автором при помощи фигур </a:t>
            </a:r>
          </a:p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Microsoft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Office PowerPoint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2007</a:t>
            </a:r>
          </a:p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accent6"/>
                </a:solidFill>
              </a:rPr>
              <a:t>ФИЛИАЛЫ</a:t>
            </a:r>
            <a:r>
              <a:rPr lang="ru-RU" sz="5400" b="1" dirty="0" smtClean="0">
                <a:solidFill>
                  <a:srgbClr val="FFC000"/>
                </a:solidFill>
              </a:rPr>
              <a:t> </a:t>
            </a:r>
            <a:endParaRPr lang="ru-RU" sz="5400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28" r="29277" b="18216"/>
          <a:stretch/>
        </p:blipFill>
        <p:spPr bwMode="auto">
          <a:xfrm>
            <a:off x="5148064" y="4095965"/>
            <a:ext cx="3718560" cy="2065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35"/>
          <a:stretch/>
        </p:blipFill>
        <p:spPr>
          <a:xfrm>
            <a:off x="1331640" y="1268760"/>
            <a:ext cx="3969486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76"/>
          <a:stretch/>
        </p:blipFill>
        <p:spPr>
          <a:xfrm>
            <a:off x="1331640" y="4095965"/>
            <a:ext cx="3697559" cy="1997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234485"/>
            <a:ext cx="3178696" cy="2300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231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28" y="0"/>
            <a:ext cx="9164128" cy="6877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070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332656"/>
            <a:ext cx="7344816" cy="2016224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8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МОЛОДОЕ ПОКОЛЕНИЕ ДЕЛАЕТ СВОЙ ВЫБОР!»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8" r="2500" b="8321"/>
          <a:stretch/>
        </p:blipFill>
        <p:spPr bwMode="auto">
          <a:xfrm>
            <a:off x="1547664" y="2204864"/>
            <a:ext cx="6805534" cy="3746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62872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ЦЕЛЬ ПРОГРАММЫ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772816"/>
            <a:ext cx="3456384" cy="496855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С</a:t>
            </a:r>
            <a:r>
              <a:rPr lang="ru-RU" dirty="0" smtClean="0"/>
              <a:t>формировать  мировоззрение </a:t>
            </a:r>
            <a:r>
              <a:rPr lang="ru-RU" dirty="0"/>
              <a:t>здорового образа жизни и привития уважения к существующему законодательству Российской Федерации.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32655"/>
            <a:ext cx="3713163" cy="1260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92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>
                <a:solidFill>
                  <a:schemeClr val="accent6"/>
                </a:solidFill>
              </a:rPr>
              <a:t>ВЫЕЗДНЫЕ ДЕКАДНИКИ</a:t>
            </a:r>
            <a:endParaRPr lang="ru-RU" b="1" dirty="0">
              <a:solidFill>
                <a:schemeClr val="accent6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0" y="980728"/>
            <a:ext cx="9052200" cy="4680520"/>
          </a:xfrm>
          <a:prstGeom prst="roundRect">
            <a:avLst>
              <a:gd name="adj" fmla="val 8594"/>
            </a:avLst>
          </a:prstGeom>
          <a:solidFill>
            <a:schemeClr val="accent6"/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2995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5512859"/>
              </p:ext>
            </p:extLst>
          </p:nvPr>
        </p:nvGraphicFramePr>
        <p:xfrm>
          <a:off x="899592" y="548680"/>
          <a:ext cx="822760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0715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3523793" cy="23532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13908"/>
            <a:ext cx="3460475" cy="23069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0"/>
          <a:stretch/>
        </p:blipFill>
        <p:spPr>
          <a:xfrm>
            <a:off x="3686829" y="223601"/>
            <a:ext cx="3227851" cy="23543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t="6265" r="11373"/>
          <a:stretch/>
        </p:blipFill>
        <p:spPr>
          <a:xfrm>
            <a:off x="3647617" y="2545106"/>
            <a:ext cx="3560715" cy="25772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r="7652" b="12068"/>
          <a:stretch/>
        </p:blipFill>
        <p:spPr>
          <a:xfrm>
            <a:off x="175696" y="4365104"/>
            <a:ext cx="3468105" cy="23372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617" y="4353521"/>
            <a:ext cx="3131840" cy="23488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/>
          <a:srcRect r="21589"/>
          <a:stretch/>
        </p:blipFill>
        <p:spPr>
          <a:xfrm>
            <a:off x="6555272" y="223601"/>
            <a:ext cx="2592288" cy="18765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0" t="31100" r="1" b="12201"/>
          <a:stretch/>
        </p:blipFill>
        <p:spPr>
          <a:xfrm>
            <a:off x="6588224" y="2100124"/>
            <a:ext cx="2554108" cy="258070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6"/>
          <a:stretch/>
        </p:blipFill>
        <p:spPr>
          <a:xfrm>
            <a:off x="6374461" y="4353521"/>
            <a:ext cx="2806051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05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260648"/>
            <a:ext cx="5760640" cy="5865515"/>
          </a:xfrm>
        </p:spPr>
        <p:txBody>
          <a:bodyPr/>
          <a:lstStyle/>
          <a:p>
            <a:pPr algn="just"/>
            <a:r>
              <a:rPr lang="ru-RU" sz="3600" b="1" i="1" dirty="0">
                <a:solidFill>
                  <a:schemeClr val="accent6"/>
                </a:solidFill>
              </a:rPr>
              <a:t>«</a:t>
            </a:r>
            <a:r>
              <a:rPr lang="ru-RU" b="1" i="1" dirty="0">
                <a:solidFill>
                  <a:schemeClr val="accent6"/>
                </a:solidFill>
              </a:rPr>
              <a:t>Современные подходы пропаганды здорового образа жизни», </a:t>
            </a:r>
            <a:endParaRPr lang="ru-RU" b="1" i="1" dirty="0" smtClean="0">
              <a:solidFill>
                <a:schemeClr val="accent6"/>
              </a:solidFill>
            </a:endParaRPr>
          </a:p>
          <a:p>
            <a:pPr algn="just"/>
            <a:r>
              <a:rPr lang="ru-RU" b="1" i="1" dirty="0" smtClean="0">
                <a:solidFill>
                  <a:schemeClr val="accent6"/>
                </a:solidFill>
              </a:rPr>
              <a:t>«</a:t>
            </a:r>
            <a:r>
              <a:rPr lang="ru-RU" b="1" i="1" dirty="0">
                <a:solidFill>
                  <a:schemeClr val="accent6"/>
                </a:solidFill>
              </a:rPr>
              <a:t>Медицинские осмотры обучающихся», </a:t>
            </a:r>
            <a:endParaRPr lang="ru-RU" b="1" i="1" dirty="0" smtClean="0">
              <a:solidFill>
                <a:schemeClr val="accent6"/>
              </a:solidFill>
            </a:endParaRPr>
          </a:p>
          <a:p>
            <a:pPr algn="just"/>
            <a:r>
              <a:rPr lang="ru-RU" b="1" i="1" dirty="0" smtClean="0">
                <a:solidFill>
                  <a:schemeClr val="accent6"/>
                </a:solidFill>
              </a:rPr>
              <a:t>«</a:t>
            </a:r>
            <a:r>
              <a:rPr lang="ru-RU" b="1" i="1" dirty="0">
                <a:solidFill>
                  <a:schemeClr val="accent6"/>
                </a:solidFill>
              </a:rPr>
              <a:t>Правовые аспекты в наркологии</a:t>
            </a:r>
            <a:r>
              <a:rPr lang="ru-RU" b="1" i="1" dirty="0" smtClean="0">
                <a:solidFill>
                  <a:schemeClr val="accent6"/>
                </a:solidFill>
              </a:rPr>
              <a:t>»,</a:t>
            </a:r>
          </a:p>
          <a:p>
            <a:pPr algn="just"/>
            <a:r>
              <a:rPr lang="ru-RU" b="1" i="1" dirty="0" smtClean="0">
                <a:solidFill>
                  <a:schemeClr val="accent6"/>
                </a:solidFill>
              </a:rPr>
              <a:t>«</a:t>
            </a:r>
            <a:r>
              <a:rPr lang="ru-RU" b="1" i="1" dirty="0">
                <a:solidFill>
                  <a:schemeClr val="accent6"/>
                </a:solidFill>
              </a:rPr>
              <a:t>Проведение социально-психологического исследования</a:t>
            </a:r>
            <a:r>
              <a:rPr lang="ru-RU" b="1" i="1" dirty="0" smtClean="0">
                <a:solidFill>
                  <a:schemeClr val="accent6"/>
                </a:solidFill>
              </a:rPr>
              <a:t>»,</a:t>
            </a:r>
          </a:p>
          <a:p>
            <a:pPr algn="just"/>
            <a:r>
              <a:rPr lang="ru-RU" b="1" i="1" dirty="0" smtClean="0">
                <a:solidFill>
                  <a:schemeClr val="accent6"/>
                </a:solidFill>
              </a:rPr>
              <a:t>Родительские </a:t>
            </a:r>
            <a:r>
              <a:rPr lang="ru-RU" b="1" i="1" dirty="0">
                <a:solidFill>
                  <a:schemeClr val="accent6"/>
                </a:solidFill>
              </a:rPr>
              <a:t>собрания и всеобучи</a:t>
            </a:r>
            <a:r>
              <a:rPr lang="ru-RU" sz="3600" b="1" dirty="0">
                <a:solidFill>
                  <a:schemeClr val="accent6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47" b="92469" l="1279" r="984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82783">
            <a:off x="6063848" y="2506272"/>
            <a:ext cx="372427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143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236</Words>
  <Application>Microsoft Office PowerPoint</Application>
  <PresentationFormat>Экран (4:3)</PresentationFormat>
  <Paragraphs>43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ФИЛИАЛЫ </vt:lpstr>
      <vt:lpstr>Презентация PowerPoint</vt:lpstr>
      <vt:lpstr>Презентация PowerPoint</vt:lpstr>
      <vt:lpstr>ЦЕЛЬ ПРОГРАММЫ</vt:lpstr>
      <vt:lpstr>ВЫЕЗДНЫЕ ДЕКАДНИКИ</vt:lpstr>
      <vt:lpstr>Презентация PowerPoint</vt:lpstr>
      <vt:lpstr>Презентация PowerPoint</vt:lpstr>
      <vt:lpstr>Презентация PowerPoint</vt:lpstr>
      <vt:lpstr>Методика       «Цветовые метафоры» </vt:lpstr>
      <vt:lpstr>        Привлекаемость        по ПАВ</vt:lpstr>
      <vt:lpstr>Презентация PowerPoint</vt:lpstr>
      <vt:lpstr>Презентация PowerPoint</vt:lpstr>
      <vt:lpstr>«Право на жизнь»</vt:lpstr>
      <vt:lpstr>Ежеквартальная  научно-популярная газета  «Твой выбор»</vt:lpstr>
      <vt:lpstr>Профилактический проект  "Я МАМА"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Максим Куликов</cp:lastModifiedBy>
  <cp:revision>33</cp:revision>
  <dcterms:created xsi:type="dcterms:W3CDTF">2014-11-22T17:16:34Z</dcterms:created>
  <dcterms:modified xsi:type="dcterms:W3CDTF">2017-12-13T06:07:42Z</dcterms:modified>
</cp:coreProperties>
</file>