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340" r:id="rId5"/>
    <p:sldId id="259" r:id="rId6"/>
    <p:sldId id="260" r:id="rId7"/>
    <p:sldId id="355" r:id="rId8"/>
    <p:sldId id="261" r:id="rId9"/>
    <p:sldId id="262" r:id="rId10"/>
    <p:sldId id="341" r:id="rId11"/>
    <p:sldId id="263" r:id="rId12"/>
    <p:sldId id="295" r:id="rId13"/>
    <p:sldId id="342" r:id="rId14"/>
    <p:sldId id="343" r:id="rId15"/>
    <p:sldId id="345" r:id="rId16"/>
    <p:sldId id="300" r:id="rId17"/>
    <p:sldId id="344" r:id="rId18"/>
    <p:sldId id="356" r:id="rId19"/>
    <p:sldId id="357" r:id="rId20"/>
    <p:sldId id="267" r:id="rId21"/>
    <p:sldId id="349" r:id="rId22"/>
    <p:sldId id="346" r:id="rId23"/>
    <p:sldId id="271" r:id="rId24"/>
    <p:sldId id="350" r:id="rId25"/>
    <p:sldId id="273" r:id="rId26"/>
    <p:sldId id="301" r:id="rId27"/>
    <p:sldId id="278" r:id="rId28"/>
    <p:sldId id="288" r:id="rId29"/>
    <p:sldId id="354" r:id="rId30"/>
    <p:sldId id="289" r:id="rId31"/>
    <p:sldId id="351" r:id="rId32"/>
    <p:sldId id="290" r:id="rId33"/>
    <p:sldId id="352" r:id="rId34"/>
    <p:sldId id="291" r:id="rId35"/>
    <p:sldId id="329" r:id="rId36"/>
    <p:sldId id="328" r:id="rId37"/>
    <p:sldId id="327" r:id="rId38"/>
    <p:sldId id="292" r:id="rId39"/>
    <p:sldId id="331" r:id="rId40"/>
    <p:sldId id="330" r:id="rId41"/>
    <p:sldId id="293" r:id="rId42"/>
    <p:sldId id="332" r:id="rId43"/>
    <p:sldId id="333" r:id="rId44"/>
    <p:sldId id="334" r:id="rId45"/>
    <p:sldId id="335" r:id="rId46"/>
    <p:sldId id="336" r:id="rId47"/>
    <p:sldId id="337" r:id="rId48"/>
    <p:sldId id="353" r:id="rId49"/>
    <p:sldId id="338" r:id="rId50"/>
    <p:sldId id="339" r:id="rId51"/>
    <p:sldId id="294" r:id="rId52"/>
    <p:sldId id="321" r:id="rId53"/>
    <p:sldId id="304" r:id="rId54"/>
    <p:sldId id="305" r:id="rId55"/>
    <p:sldId id="306" r:id="rId56"/>
    <p:sldId id="322" r:id="rId57"/>
    <p:sldId id="323" r:id="rId58"/>
    <p:sldId id="324" r:id="rId59"/>
    <p:sldId id="325" r:id="rId60"/>
    <p:sldId id="326" r:id="rId61"/>
    <p:sldId id="358" r:id="rId62"/>
    <p:sldId id="359" r:id="rId63"/>
    <p:sldId id="310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43" autoAdjust="0"/>
  </p:normalViewPr>
  <p:slideViewPr>
    <p:cSldViewPr>
      <p:cViewPr varScale="1">
        <p:scale>
          <a:sx n="76" d="100"/>
          <a:sy n="76" d="100"/>
        </p:scale>
        <p:origin x="-98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484784"/>
            <a:ext cx="7772400" cy="1920875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психиатрии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наркологии</a:t>
            </a:r>
            <a:b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1997 – 2017 гг.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4797152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Заведующий кафедрой д.м.н., профессор, Заслуженный врач РФ В.А.Дереча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0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4048" y="1124744"/>
            <a:ext cx="4139952" cy="4464496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Психиатры ОКПБ №1 подарили кафедре комплект учебных таблиц по психопатологии и психофармакологии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1665"/>
            <a:ext cx="3816424" cy="5715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25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4629" y="188640"/>
            <a:ext cx="7848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на кафедре начались 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 1998 года.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User\Desktop\Untitled.FR12гш - 0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9" t="4183" r="15318" b="71634"/>
          <a:stretch/>
        </p:blipFill>
        <p:spPr bwMode="auto">
          <a:xfrm>
            <a:off x="1080103" y="1091645"/>
            <a:ext cx="7848872" cy="41764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84053" y="5661248"/>
            <a:ext cx="4338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Слушатели первого цикла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7074545" cy="5081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7864" y="5687670"/>
            <a:ext cx="3224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Очередной цикл…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24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7" t="28795"/>
          <a:stretch/>
        </p:blipFill>
        <p:spPr bwMode="auto">
          <a:xfrm>
            <a:off x="1187624" y="476672"/>
            <a:ext cx="763743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31840" y="4653136"/>
            <a:ext cx="3224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Очередной цикл…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9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332656"/>
            <a:ext cx="7776864" cy="5832648"/>
          </a:xfrm>
        </p:spPr>
        <p:txBody>
          <a:bodyPr>
            <a:normAutofit/>
          </a:bodyPr>
          <a:lstStyle/>
          <a:p>
            <a:r>
              <a:rPr lang="ru-RU" dirty="0"/>
              <a:t>За 20 лет на циклах </a:t>
            </a:r>
            <a:r>
              <a:rPr lang="ru-RU" dirty="0" smtClean="0"/>
              <a:t>ФУВ, ФППС, ФПДО и ИПО обучено </a:t>
            </a:r>
            <a:r>
              <a:rPr lang="ru-RU" b="1" dirty="0"/>
              <a:t>2654 врача</a:t>
            </a:r>
            <a:r>
              <a:rPr lang="ru-RU" b="1" dirty="0" smtClean="0"/>
              <a:t>.</a:t>
            </a:r>
          </a:p>
          <a:p>
            <a:endParaRPr lang="ru-RU" dirty="0"/>
          </a:p>
          <a:p>
            <a:r>
              <a:rPr lang="ru-RU" dirty="0"/>
              <a:t>За это время  кафедра провела </a:t>
            </a:r>
            <a:r>
              <a:rPr lang="ru-RU" b="1" dirty="0"/>
              <a:t>157 плановых курсов </a:t>
            </a:r>
            <a:r>
              <a:rPr lang="ru-RU" b="1" dirty="0" smtClean="0"/>
              <a:t>обучения и более 30 внеплановых циклов.</a:t>
            </a:r>
          </a:p>
          <a:p>
            <a:endParaRPr lang="ru-RU" b="1" dirty="0" smtClean="0"/>
          </a:p>
          <a:p>
            <a:r>
              <a:rPr lang="ru-RU" dirty="0"/>
              <a:t>За </a:t>
            </a:r>
            <a:r>
              <a:rPr lang="ru-RU" b="1" i="1" dirty="0"/>
              <a:t>20 лет</a:t>
            </a:r>
            <a:r>
              <a:rPr lang="ru-RU" dirty="0"/>
              <a:t> на кафедре подготовлено 44 клинических ординатора и 103 клинических интерна.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819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4446" y="5301208"/>
            <a:ext cx="7560840" cy="936104"/>
          </a:xfrm>
        </p:spPr>
        <p:txBody>
          <a:bodyPr>
            <a:noAutofit/>
          </a:bodyPr>
          <a:lstStyle/>
          <a:p>
            <a:pPr marL="82296" indent="0" algn="ctr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кафедры изначально осуществлялась в тесном взаимодействии с клиническими базами. Всего было задействовано 8 учреждений.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D:\Мои документы\фото кафедра\Разные (сканированные)\Фото 02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" t="5030" r="37614" b="68024"/>
          <a:stretch/>
        </p:blipFill>
        <p:spPr bwMode="auto">
          <a:xfrm>
            <a:off x="1475656" y="260648"/>
            <a:ext cx="6912768" cy="44644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58702" y="4759593"/>
            <a:ext cx="4649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/>
              <a:t>Главные врачи А.В</a:t>
            </a:r>
            <a:r>
              <a:rPr lang="ru-RU" b="1" i="1" dirty="0" smtClean="0"/>
              <a:t>. Горлов    и    С.А. </a:t>
            </a:r>
            <a:r>
              <a:rPr lang="ru-RU" b="1" i="1" dirty="0" err="1" smtClean="0"/>
              <a:t>Радцев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169293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фото кафедра\фотографии сайт\профессорский обход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496944" cy="51125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835696" y="5589240"/>
            <a:ext cx="39162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Первый обход…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967309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435391"/>
            <a:ext cx="7498080" cy="1143000"/>
          </a:xfrm>
        </p:spPr>
        <p:txBody>
          <a:bodyPr/>
          <a:lstStyle/>
          <a:p>
            <a:r>
              <a:rPr lang="ru-RU" dirty="0" smtClean="0"/>
              <a:t>Первая консультация…</a:t>
            </a:r>
            <a:endParaRPr lang="ru-RU" dirty="0"/>
          </a:p>
        </p:txBody>
      </p:sp>
      <p:pic>
        <p:nvPicPr>
          <p:cNvPr id="2050" name="Picture 2" descr="D:\Мои документы\фото кафедра\фотографии сайт\консилиу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7601927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8683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5085184"/>
            <a:ext cx="7890080" cy="1584176"/>
          </a:xfrm>
        </p:spPr>
        <p:txBody>
          <a:bodyPr/>
          <a:lstStyle/>
          <a:p>
            <a:pPr marL="82296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число преподавателей включаются высококвалифицированные работники практического здравоохранения.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7488049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339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5445224"/>
            <a:ext cx="7746064" cy="792088"/>
          </a:xfrm>
        </p:spPr>
        <p:txBody>
          <a:bodyPr>
            <a:normAutofit fontScale="85000" lnSpcReduction="10000"/>
          </a:bodyPr>
          <a:lstStyle/>
          <a:p>
            <a:pPr marL="82296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кафедре появляется «доцентский» корпус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4462"/>
            <a:ext cx="7504114" cy="5012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238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27584" y="-45073"/>
            <a:ext cx="7992888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 </a:t>
            </a:r>
            <a:endParaRPr lang="ru-RU" sz="1600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по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ОГМА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№551 от 15.11.1997 г. «Об организации в структуре ФУВ курса психиатрии и наркологии по ППС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 по ОГМА №106 от 01.03.2000 г. курс реорганизован 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кафедру психиатрии, наркологии, психотерапии </a:t>
            </a:r>
            <a:r>
              <a:rPr lang="ru-RU" sz="2400" b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клинической 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психологии ФППС с курсом общей </a:t>
            </a:r>
            <a:r>
              <a:rPr lang="ru-RU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психологии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2002 г. кафедрой основан факультет клинической психологии 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2007 г. из состава кафедры выделена дочерняя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кафедра общей психологии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2014 г. из состава кафедры выделена дочерняя 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клинической психологии и психотерапии</a:t>
            </a:r>
          </a:p>
        </p:txBody>
      </p:sp>
    </p:spTree>
    <p:extLst>
      <p:ext uri="{BB962C8B-B14F-4D97-AF65-F5344CB8AC3E}">
        <p14:creationId xmlns:p14="http://schemas.microsoft.com/office/powerpoint/2010/main" val="288104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4146" y="5052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 2000 году главный </a:t>
            </a:r>
            <a:r>
              <a:rPr lang="ru-RU" sz="2000" b="1" dirty="0"/>
              <a:t>врач В.В</a:t>
            </a:r>
            <a:r>
              <a:rPr lang="ru-RU" sz="2000" b="1" dirty="0" smtClean="0"/>
              <a:t>. Карпец и профессор В.А. </a:t>
            </a:r>
            <a:r>
              <a:rPr lang="ru-RU" sz="2000" b="1" dirty="0" err="1" smtClean="0"/>
              <a:t>Дереча</a:t>
            </a:r>
            <a:r>
              <a:rPr lang="ru-RU" sz="2000" b="1" dirty="0" smtClean="0"/>
              <a:t> </a:t>
            </a:r>
          </a:p>
          <a:p>
            <a:pPr algn="ctr"/>
            <a:r>
              <a:rPr lang="ru-RU" sz="2000" b="1" dirty="0"/>
              <a:t>о</a:t>
            </a:r>
            <a:r>
              <a:rPr lang="ru-RU" sz="2000" b="1" dirty="0" smtClean="0"/>
              <a:t>рганизовали Всероссийскую конференцию наркологов.</a:t>
            </a:r>
            <a:endParaRPr lang="ru-RU" sz="2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111" y="712938"/>
            <a:ext cx="4326942" cy="4794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12822" y="5516317"/>
            <a:ext cx="58607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Заведующий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кафедрой наркологии </a:t>
            </a:r>
          </a:p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Центрального института усовершенствования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врачей,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профессор Ю.В.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Валентик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профессором В.А.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Дереча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56" y="116632"/>
            <a:ext cx="8731725" cy="58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957" y="6093295"/>
            <a:ext cx="8731724" cy="64807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Оренбургские наркологи и психиатры с представителем МЗ Оренбургской области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8353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4869160"/>
            <a:ext cx="7416824" cy="209932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Профессор Н.Н. Иванец с нашими профессорами и с руководителем Отдела Минздрава Оренбургской области В.Е. Голиковым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7"/>
            <a:ext cx="7056784" cy="4581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4994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8275" y="764704"/>
            <a:ext cx="36724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2005 году впервые в Оренбурге и пока что единственный раз на конференцию по психиатрии, наркологии, психотерапии и клинической психологии приехали заведующие профильных кафедр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фактически со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всех регионов России.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роме того из большинства регионов были также учебные проректоры медицинских ВУЗов. Принимали участие также ряд профессоров из МГУ им. Ломоносова.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4752528" cy="663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581128"/>
            <a:ext cx="7962088" cy="1811288"/>
          </a:xfrm>
        </p:spPr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2002 году открыт факультет клинической психологии (ФКП) – в соответствии с Приказом Министерства образования и науки РФ №656 от 01.03.2002 г. «О лицензировании на право ведения образовательной деятельности в сфере высшего профессионального образования по специальности 022700 (030302.65) – «Клиническая психология».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Users\User\Desktop\сканы\клин.пс. - 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7"/>
            <a:ext cx="7848872" cy="432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4308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7008" y="116632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2007 год…</a:t>
            </a:r>
          </a:p>
          <a:p>
            <a:pPr algn="ctr"/>
            <a:r>
              <a:rPr lang="ru-RU" sz="2000" b="1" dirty="0" smtClean="0"/>
              <a:t>Первый выпуск клинических психологов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992888" cy="52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6203823"/>
            <a:ext cx="5761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Председатель ИГА профессор С.В. Ковшова, г. Самара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188640"/>
            <a:ext cx="71330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Радостные и ответственные события на кафедре…</a:t>
            </a:r>
          </a:p>
          <a:p>
            <a:r>
              <a:rPr lang="ru-RU" sz="2400" b="1" dirty="0" smtClean="0"/>
              <a:t>Защиты дипломных работ студентов ФКП</a:t>
            </a:r>
          </a:p>
          <a:p>
            <a:endParaRPr lang="ru-RU" dirty="0"/>
          </a:p>
        </p:txBody>
      </p:sp>
      <p:pic>
        <p:nvPicPr>
          <p:cNvPr id="17410" name="Picture 2" descr="F:\фото 15.12\IMG_68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353" y="1556792"/>
            <a:ext cx="6177600" cy="411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8171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49824"/>
            <a:ext cx="5609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Выпуски интернов и ординаторов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9" name="Picture 3" descr="D:\Мои документы\фото кафедра\Фотографии\IMGP10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1008"/>
            <a:ext cx="4320479" cy="3240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9"/>
          <a:stretch/>
        </p:blipFill>
        <p:spPr bwMode="auto">
          <a:xfrm>
            <a:off x="251520" y="755531"/>
            <a:ext cx="473240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6633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2011году кафедра стала лауреатом VII  Всероссийского форума «Здоровье нации – основа процветания России» за разработку концепции первичной системно-позитивной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наркопрофилактики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(В.А. Дереча, В.В. Карпец, В.В.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Постнов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Г.И. Дереча).</a:t>
            </a:r>
          </a:p>
        </p:txBody>
      </p:sp>
      <p:pic>
        <p:nvPicPr>
          <p:cNvPr id="26626" name="Picture 2" descr="C:\Users\User\Desktop\сканы\1234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545" y="1484784"/>
            <a:ext cx="3626491" cy="512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User\Desktop\сканы\Концепция\9090 - 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84783"/>
            <a:ext cx="3672408" cy="519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8064" y="191836"/>
            <a:ext cx="3995936" cy="6189492"/>
          </a:xfrm>
        </p:spPr>
        <p:txBody>
          <a:bodyPr>
            <a:normAutofit fontScale="92500" lnSpcReduction="20000"/>
          </a:bodyPr>
          <a:lstStyle/>
          <a:p>
            <a:pPr marL="82296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сотрудники кафедры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(проф. В.А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Дереча,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асс. Э.Р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Габбасова) стали абсолютными победителями в рамках Национальной научно-аналитической конференции и Евро-Азиатской научно-аналитической конференции секция «Медицинские науки» (Лондон). </a:t>
            </a:r>
          </a:p>
          <a:p>
            <a:endParaRPr lang="ru-RU" dirty="0"/>
          </a:p>
        </p:txBody>
      </p:sp>
      <p:pic>
        <p:nvPicPr>
          <p:cNvPr id="4" name="Рисунок 3" descr="http://orgma.ru/units/chears/ch52/12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4464496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44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ownloads\IMG_8765-08-12-17-11-06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03" t="28877" b="16587"/>
          <a:stretch/>
        </p:blipFill>
        <p:spPr bwMode="auto">
          <a:xfrm>
            <a:off x="1259632" y="116632"/>
            <a:ext cx="7488832" cy="46085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4725144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выездные циклы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последипломной подготовки для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наркологов, психиатров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психотерапевтов Оренбуржья проф. В.А.Дереча начал проводить в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1993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приглашению главного нарколога области В.В. Карпеца.</a:t>
            </a:r>
          </a:p>
        </p:txBody>
      </p:sp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4048" y="836712"/>
            <a:ext cx="374441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 наркологическим диспансером и кафедрой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проводятся научно-практические конференции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актуальным вопросам наркологии и фактически всегда издаются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соответствующие материалы.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50" name="Picture 2" descr="C:\Users\User\Desktop\сканы\Untitled.FR12авы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7" r="16378" b="32835"/>
          <a:stretch/>
        </p:blipFill>
        <p:spPr bwMode="auto">
          <a:xfrm>
            <a:off x="251520" y="153102"/>
            <a:ext cx="4568680" cy="6444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лр - 0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8" t="-132" r="19940" b="31764"/>
          <a:stretch/>
        </p:blipFill>
        <p:spPr bwMode="auto">
          <a:xfrm>
            <a:off x="2123728" y="162257"/>
            <a:ext cx="5112568" cy="64807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000303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64096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 качестве помощи обучающимся кафедра разрабатывает комплексы учебных пособий. Преобладающая часть этих пособий представляет собой электронный ресурс, находящийся в электронной библиотеке </a:t>
            </a:r>
            <a:r>
              <a:rPr lang="ru-RU" sz="2000" b="1" dirty="0" err="1" smtClean="0"/>
              <a:t>ОрГМУ</a:t>
            </a:r>
            <a:r>
              <a:rPr lang="ru-RU" sz="2000" b="1" dirty="0" smtClean="0"/>
              <a:t>, но кроме того чаще при поддержке </a:t>
            </a:r>
            <a:r>
              <a:rPr lang="ru-RU" sz="2000" b="1" dirty="0" err="1" smtClean="0"/>
              <a:t>В.В.Карпеца</a:t>
            </a:r>
            <a:r>
              <a:rPr lang="ru-RU" sz="2000" b="1" dirty="0" smtClean="0"/>
              <a:t> издаются работы типографским способом. Есть также издания и больших издательских объединений. Вот некоторые из них: </a:t>
            </a:r>
          </a:p>
          <a:p>
            <a:r>
              <a:rPr lang="ru-RU" b="1" dirty="0" smtClean="0"/>
              <a:t>   </a:t>
            </a:r>
            <a:endParaRPr lang="ru-RU" b="1" dirty="0"/>
          </a:p>
        </p:txBody>
      </p:sp>
      <p:pic>
        <p:nvPicPr>
          <p:cNvPr id="4" name="Рисунок 3" descr="C:\Users\User\Desktop\сканы\Untitled.FR12р - 0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5" t="1023" r="18141" b="31331"/>
          <a:stretch/>
        </p:blipFill>
        <p:spPr bwMode="auto">
          <a:xfrm>
            <a:off x="2619806" y="2204863"/>
            <a:ext cx="3816424" cy="44644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3550"/>
            <a:ext cx="5112568" cy="63367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43418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сканы\лр - 000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7" t="2726" r="19158" b="33939"/>
          <a:stretch/>
        </p:blipFill>
        <p:spPr bwMode="auto">
          <a:xfrm>
            <a:off x="2195736" y="228338"/>
            <a:ext cx="5112568" cy="62249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фото кафедра\бредовые расстройства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0648"/>
            <a:ext cx="4824536" cy="6139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00362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фото кафедра\антидепрессанты 0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00105"/>
            <a:ext cx="5400600" cy="64807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39198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7"/>
            <a:ext cx="5904656" cy="61926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75371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фото кафедра\лечение шизофренических расстройств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57930"/>
            <a:ext cx="4896544" cy="61954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фото кафедра\транквилизаторы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318" y="260648"/>
            <a:ext cx="4960937" cy="6192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040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>
                <a:effectLst>
                  <a:reflection blurRad="12700" stA="28000" endPos="45000" dist="1003" dir="5400000" sy="-100000" algn="bl"/>
                </a:effectLst>
              </a:rPr>
              <a:t>Основатели кафедры: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Рисунок 3" descr="D:\Мои документы\фото кафедра\Дерече\DSC_018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45"/>
          <a:stretch/>
        </p:blipFill>
        <p:spPr bwMode="auto">
          <a:xfrm>
            <a:off x="1259632" y="1196752"/>
            <a:ext cx="1656184" cy="17281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User\Desktop\Untitled.FR12аа - 000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26" t="10132" r="5214" b="62988"/>
          <a:stretch/>
        </p:blipFill>
        <p:spPr bwMode="auto">
          <a:xfrm>
            <a:off x="1267887" y="2997200"/>
            <a:ext cx="1647929" cy="16559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Картинки по запросу чемный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51"/>
          <a:stretch/>
        </p:blipFill>
        <p:spPr bwMode="auto">
          <a:xfrm>
            <a:off x="1302403" y="4869159"/>
            <a:ext cx="1613413" cy="1656185"/>
          </a:xfrm>
          <a:prstGeom prst="rect">
            <a:avLst/>
          </a:prstGeom>
          <a:ln w="38100" cap="sq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23206" y="1340768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В.В. Карпец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Главный врач ООКНД, Главный специалист нарколог МЗ РФ Оренбургской области, Заслуженный врач РФ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3625113"/>
            <a:ext cx="40009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В.А.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Дереча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–д.м.н.., профессор, 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Заслуженный врач РФ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7864" y="5204806"/>
            <a:ext cx="462216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А.Б.Чемный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–к.м.н.,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л.вр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ООКПБ №1,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Заслуженный врач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9026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Мои документы\фото кафедра\ноотропы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5"/>
          <a:stretch/>
        </p:blipFill>
        <p:spPr bwMode="auto">
          <a:xfrm>
            <a:off x="2195736" y="188640"/>
            <a:ext cx="4752528" cy="64807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61037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сканы\пособие 201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4" t="1568" r="20125" b="26928"/>
          <a:stretch/>
        </p:blipFill>
        <p:spPr bwMode="auto">
          <a:xfrm>
            <a:off x="2339752" y="404664"/>
            <a:ext cx="4536504" cy="58326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641"/>
            <a:ext cx="4680520" cy="6322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0421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2896"/>
            <a:ext cx="4320480" cy="627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4261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8640"/>
            <a:ext cx="4608512" cy="63270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5111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4463"/>
            <a:ext cx="4571553" cy="6494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05602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226" y="188640"/>
            <a:ext cx="4626037" cy="6455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786311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3991"/>
            <a:ext cx="4176464" cy="6323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53881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0648"/>
            <a:ext cx="4248472" cy="6318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29178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0648"/>
            <a:ext cx="4355529" cy="630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0019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5102" y="116632"/>
            <a:ext cx="7884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ОрГМА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№551 от 15.11.1997 г. «Об организации в структуре ФУВ курса психиатрии и наркологии по ППС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/>
          </a:p>
        </p:txBody>
      </p:sp>
      <p:pic>
        <p:nvPicPr>
          <p:cNvPr id="4" name="Рисунок 3" descr="D:\Мои документы\фото кафедра\Разные (сканированные)\Фото 02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8" t="5868" r="45416" b="70664"/>
          <a:stretch/>
        </p:blipFill>
        <p:spPr bwMode="auto">
          <a:xfrm>
            <a:off x="1331640" y="980728"/>
            <a:ext cx="7056784" cy="43924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5438366"/>
            <a:ext cx="77996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Ректор ОГМА, Заслуженный врач РФ, д.м.н., профессор С.А.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Павловичев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Проректор по последипломной подготовке врачей,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к.м.н., доцент В.В. Приходько;</a:t>
            </a:r>
          </a:p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Д.м.н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профессор В.А.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Дереча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0648"/>
            <a:ext cx="4392488" cy="629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05904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84151"/>
            <a:ext cx="84604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Кафедра оказывает регулярную </a:t>
            </a:r>
            <a:r>
              <a:rPr lang="ru-RU" b="1" dirty="0" smtClean="0"/>
              <a:t>лечебно-консультативную </a:t>
            </a:r>
            <a:r>
              <a:rPr lang="ru-RU" b="1" dirty="0"/>
              <a:t>и научно-воспитательную помощь курсантам, студентам, врачам, а также преподавателям </a:t>
            </a:r>
            <a:r>
              <a:rPr lang="ru-RU" b="1" dirty="0" err="1"/>
              <a:t>ОрГМУ</a:t>
            </a:r>
            <a:r>
              <a:rPr lang="ru-RU" b="1" dirty="0"/>
              <a:t> и других ВУЗов. </a:t>
            </a:r>
          </a:p>
          <a:p>
            <a:pPr algn="ctr"/>
            <a:r>
              <a:rPr lang="ru-RU" b="1" dirty="0"/>
              <a:t>Проводятся мероприятия, направленные на формирование здорового образа жизни, полноценное функционирование личности, способности к </a:t>
            </a:r>
            <a:r>
              <a:rPr lang="ru-RU" b="1" dirty="0" err="1"/>
              <a:t>самоактуализации</a:t>
            </a:r>
            <a:r>
              <a:rPr lang="ru-RU" b="1" dirty="0"/>
              <a:t>, овладению профессией в сочетании с общим и профессиональным личностным ростом. 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868038"/>
            <a:ext cx="5544616" cy="37405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Студентами ФКП ежегодно выполняются дипломные работы по наркологическим темам: всего выполнено около 60 выпускных квалификационных работ. Многие выпускники кафедры в настоящее время работают в психологической лаборатории ООКНД, в разных отделениях, оказывая пациентам специализированную психологическую помощь.</a:t>
            </a:r>
          </a:p>
          <a:p>
            <a:pPr algn="ctr"/>
            <a:r>
              <a:rPr lang="ru-RU" b="1" dirty="0"/>
              <a:t>На кафедре работает студенческий научный кружок, в котором ежегодно принимают участие более 20 студентов. </a:t>
            </a:r>
          </a:p>
        </p:txBody>
      </p:sp>
      <p:pic>
        <p:nvPicPr>
          <p:cNvPr id="28674" name="Picture 2" descr="D:\Мои документы\фото кафедра\Кафедра Весна 2016\Учебный процесс на кафедре\IMG_189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4"/>
          <a:stretch/>
        </p:blipFill>
        <p:spPr bwMode="auto">
          <a:xfrm>
            <a:off x="1331640" y="2348880"/>
            <a:ext cx="732189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1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 последние десять лет студенты-кружковцы кафедры принимали участие и выступали с докладами, создавали видеофильмы, наглядные учебные пособия в 22 студенческих научных конференциях (8 из которых – межвузовские и 2 международные), 2 </a:t>
            </a:r>
            <a:r>
              <a:rPr lang="ru-RU" b="1" dirty="0"/>
              <a:t>(«Алкоголь и наркотики в ХХI веке – старые мифы и новые пути решения проблемы</a:t>
            </a:r>
            <a:r>
              <a:rPr lang="ru-RU" dirty="0"/>
              <a:t>» - 1 марта 2011 г., </a:t>
            </a:r>
            <a:r>
              <a:rPr lang="ru-RU" b="1" dirty="0"/>
              <a:t>«Актуальные вопросы профилактики различных видов зависимостей»</a:t>
            </a:r>
            <a:r>
              <a:rPr lang="ru-RU" dirty="0"/>
              <a:t> - 4 декабря 2015г.),  Региональный открытый конкурс социальной рекламы «Новый взгляд - 2015» (УФСКН по Оренбургской области) – 2 студенческие </a:t>
            </a:r>
            <a:r>
              <a:rPr lang="ru-RU" dirty="0" err="1"/>
              <a:t>наркопрофилактические</a:t>
            </a:r>
            <a:r>
              <a:rPr lang="ru-RU" dirty="0"/>
              <a:t> работы; </a:t>
            </a:r>
            <a:r>
              <a:rPr lang="ru-RU" dirty="0" err="1"/>
              <a:t>внутривузовский</a:t>
            </a:r>
            <a:r>
              <a:rPr lang="ru-RU" dirty="0"/>
              <a:t> конкурс студенческих работ по теме «Профилактика различных форм зависимостей» (2017 г.) – 17 студенческих </a:t>
            </a:r>
            <a:r>
              <a:rPr lang="ru-RU" dirty="0" err="1"/>
              <a:t>наркопрофилактических</a:t>
            </a:r>
            <a:r>
              <a:rPr lang="ru-RU" dirty="0"/>
              <a:t> работ. 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0968"/>
            <a:ext cx="2160240" cy="3384376"/>
          </a:xfrm>
          <a:prstGeom prst="rect">
            <a:avLst/>
          </a:prstGeom>
          <a:noFill/>
        </p:spPr>
      </p:pic>
      <p:pic>
        <p:nvPicPr>
          <p:cNvPr id="29698" name="Picture 2" descr="Untitl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40968"/>
            <a:ext cx="2221378" cy="357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66353"/>
            <a:ext cx="2102671" cy="3253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81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88640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Федеральной службой по контролю за оборотом наркотиков (ФСКН) за период с 2007 года 15 работ студентов были удостоены призов и грамот УФСКН. А заведующий кафедрой был награжден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знаком «Щит жизни»: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7416824" cy="4680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81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268760"/>
            <a:ext cx="74888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последние 3 года было подготовлено 47 работ, лучшие из которых были представлены на студенческих научно-практических конференциях и конкурсах. Студентами были подготовлены также наглядные учебные пособия и учебные видеофильмы по наркопрофилактике («Мой путь», «Профилактика компьютерной зависимости», «Игровая зависимость»).</a:t>
            </a:r>
          </a:p>
        </p:txBody>
      </p:sp>
    </p:spTree>
    <p:extLst>
      <p:ext uri="{BB962C8B-B14F-4D97-AF65-F5344CB8AC3E}">
        <p14:creationId xmlns:p14="http://schemas.microsoft.com/office/powerpoint/2010/main" val="41881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1"/>
            <a:ext cx="374441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374441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01008"/>
            <a:ext cx="3816425" cy="2862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235077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User\Desktop\Untitled.FR12 - 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04549" y="2499282"/>
            <a:ext cx="3446854" cy="487424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Untitled.FR12 - 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99840" y="-631688"/>
            <a:ext cx="3615928" cy="51125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35491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Untitled.FR12 - 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73545" y="2244517"/>
            <a:ext cx="3635821" cy="514069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Untitled.FR12 - 0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65351" y="-509167"/>
            <a:ext cx="3371847" cy="476746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5100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ser\Desktop\Untitled.FR12 - 0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60340" y="2244516"/>
            <a:ext cx="3635822" cy="51406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ser\Desktop\Untitled.FR12 - 0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73617" y="-633457"/>
            <a:ext cx="3972429" cy="56166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199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6632"/>
            <a:ext cx="374441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Первые </a:t>
            </a:r>
            <a:r>
              <a:rPr lang="ru-RU" sz="2800" b="1" dirty="0"/>
              <a:t>рабочие дни на кафедре…</a:t>
            </a:r>
          </a:p>
          <a:p>
            <a:r>
              <a:rPr lang="ru-RU" sz="2800" b="1" dirty="0"/>
              <a:t> </a:t>
            </a:r>
          </a:p>
          <a:p>
            <a:r>
              <a:rPr lang="ru-RU" sz="2800" b="1" i="1" dirty="0"/>
              <a:t>«Здесь будет «город…» (В.В.Постнов). </a:t>
            </a:r>
            <a:endParaRPr lang="ru-RU" sz="2800" b="1" dirty="0"/>
          </a:p>
          <a:p>
            <a:r>
              <a:rPr lang="ru-RU" sz="2800" b="1" i="1" dirty="0"/>
              <a:t> </a:t>
            </a:r>
            <a:endParaRPr lang="ru-RU" sz="2800" b="1" dirty="0"/>
          </a:p>
          <a:p>
            <a:r>
              <a:rPr lang="ru-RU" sz="2800" b="1" i="1" dirty="0"/>
              <a:t>Главный врач ОНД Карпец В.В. и профессор В.А.Дереча в помещении (в стенах) будущей кафедры. Осень 1997 г.» </a:t>
            </a:r>
          </a:p>
        </p:txBody>
      </p:sp>
      <p:pic>
        <p:nvPicPr>
          <p:cNvPr id="4" name="Рисунок 3" descr="D:\Мои документы\фото кафедра\Разные (сканированные)\Фото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" t="94" r="58265" b="59680"/>
          <a:stretch/>
        </p:blipFill>
        <p:spPr bwMode="auto">
          <a:xfrm>
            <a:off x="4932040" y="260648"/>
            <a:ext cx="3888432" cy="57606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User\Desktop\Untitled.FR12 - 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53142" y="2527778"/>
            <a:ext cx="3310919" cy="46813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User\Desktop\Untitled.FR12 - 0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42414" y="-458238"/>
            <a:ext cx="3473704" cy="491147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61284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Сотрудники кафедры и</a:t>
            </a:r>
            <a:r>
              <a:rPr lang="ru-RU" sz="2800" b="1" dirty="0"/>
              <a:t> </a:t>
            </a:r>
            <a:r>
              <a:rPr lang="ru-RU" sz="2800" b="1" dirty="0" smtClean="0"/>
              <a:t>руководство </a:t>
            </a:r>
            <a:br>
              <a:rPr lang="ru-RU" sz="2800" b="1" dirty="0" smtClean="0"/>
            </a:br>
            <a:r>
              <a:rPr lang="ru-RU" sz="2800" b="1" dirty="0" smtClean="0"/>
              <a:t>ГАУЗ ООКНД</a:t>
            </a:r>
            <a:endParaRPr lang="ru-RU" sz="28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1428050"/>
            <a:ext cx="7103960" cy="5025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9663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6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/>
              <a:t>Заведует кафедрой доктор медицинских наук, профессор, Заслуженный врач РФ, </a:t>
            </a:r>
            <a:r>
              <a:rPr lang="ru-RU" sz="2700" b="1" dirty="0" err="1"/>
              <a:t>Дереча</a:t>
            </a:r>
            <a:r>
              <a:rPr lang="ru-RU" sz="2700" b="1" dirty="0"/>
              <a:t> Виктор Андреевич, Отличник здравоохранения.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556792"/>
            <a:ext cx="7498080" cy="5112568"/>
          </a:xfrm>
        </p:spPr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ru-RU" b="1" dirty="0" smtClean="0"/>
              <a:t>В </a:t>
            </a:r>
            <a:r>
              <a:rPr lang="ru-RU" b="1" dirty="0"/>
              <a:t>настоящее время сотрудниками кафедры являются </a:t>
            </a:r>
            <a:r>
              <a:rPr lang="ru-RU" b="1" dirty="0" smtClean="0"/>
              <a:t>– </a:t>
            </a:r>
          </a:p>
          <a:p>
            <a:pPr marL="82296" indent="0">
              <a:buNone/>
            </a:pPr>
            <a:r>
              <a:rPr lang="ru-RU" b="1" dirty="0" smtClean="0"/>
              <a:t>-</a:t>
            </a:r>
            <a:r>
              <a:rPr lang="ru-RU" b="1" dirty="0" err="1" smtClean="0"/>
              <a:t>Дереча</a:t>
            </a:r>
            <a:r>
              <a:rPr lang="ru-RU" b="1" dirty="0" smtClean="0"/>
              <a:t> </a:t>
            </a:r>
            <a:r>
              <a:rPr lang="ru-RU" b="1" dirty="0"/>
              <a:t>Галина Ильинична - кандидат медицинских наук, доцент; </a:t>
            </a:r>
            <a:endParaRPr lang="ru-RU" b="1" dirty="0" smtClean="0"/>
          </a:p>
          <a:p>
            <a:pPr marL="82296" indent="0">
              <a:buNone/>
            </a:pPr>
            <a:r>
              <a:rPr lang="ru-RU" b="1" dirty="0" smtClean="0"/>
              <a:t>-</a:t>
            </a:r>
            <a:r>
              <a:rPr lang="ru-RU" b="1" dirty="0" err="1" smtClean="0"/>
              <a:t>Габбасова</a:t>
            </a:r>
            <a:r>
              <a:rPr lang="ru-RU" b="1" dirty="0" smtClean="0"/>
              <a:t> </a:t>
            </a:r>
            <a:r>
              <a:rPr lang="ru-RU" b="1" dirty="0"/>
              <a:t>Эльвира </a:t>
            </a:r>
            <a:r>
              <a:rPr lang="ru-RU" b="1" dirty="0" err="1"/>
              <a:t>Равилевна</a:t>
            </a:r>
            <a:r>
              <a:rPr lang="ru-RU" b="1" dirty="0"/>
              <a:t> – кандидат медицинских наук,  доцент; </a:t>
            </a:r>
            <a:endParaRPr lang="ru-RU" b="1" dirty="0" smtClean="0"/>
          </a:p>
          <a:p>
            <a:pPr marL="82296" indent="0">
              <a:buNone/>
            </a:pPr>
            <a:r>
              <a:rPr lang="ru-RU" b="1" dirty="0" smtClean="0"/>
              <a:t>-Катан </a:t>
            </a:r>
            <a:r>
              <a:rPr lang="ru-RU" b="1" dirty="0"/>
              <a:t>Евгения Александровна - кандидат медицинских наук, доцент; </a:t>
            </a:r>
            <a:endParaRPr lang="ru-RU" b="1" dirty="0" smtClean="0"/>
          </a:p>
          <a:p>
            <a:pPr marL="82296" indent="0">
              <a:buNone/>
            </a:pPr>
            <a:r>
              <a:rPr lang="ru-RU" b="1" dirty="0" smtClean="0"/>
              <a:t>-Киреева </a:t>
            </a:r>
            <a:r>
              <a:rPr lang="ru-RU" b="1" dirty="0"/>
              <a:t>Дарья Сергеевна – ассистент, клинический психолог; </a:t>
            </a:r>
            <a:endParaRPr lang="ru-RU" b="1" dirty="0" smtClean="0"/>
          </a:p>
          <a:p>
            <a:pPr marL="82296" indent="0">
              <a:buNone/>
            </a:pPr>
            <a:r>
              <a:rPr lang="ru-RU" b="1" dirty="0" smtClean="0"/>
              <a:t>-Гуров </a:t>
            </a:r>
            <a:r>
              <a:rPr lang="ru-RU" b="1" dirty="0"/>
              <a:t>Андрей Викторович – ассистент, врач-психотерапевт, нарколог; </a:t>
            </a:r>
            <a:endParaRPr lang="ru-RU" b="1" dirty="0" smtClean="0"/>
          </a:p>
          <a:p>
            <a:pPr marL="82296" indent="0">
              <a:buNone/>
            </a:pPr>
            <a:r>
              <a:rPr lang="ru-RU" b="1" dirty="0" smtClean="0"/>
              <a:t>-Суслов </a:t>
            </a:r>
            <a:r>
              <a:rPr lang="ru-RU" b="1" dirty="0"/>
              <a:t>Сергей Валерьевич - ассистент, аспирант; </a:t>
            </a:r>
            <a:endParaRPr lang="ru-RU" b="1" dirty="0" smtClean="0"/>
          </a:p>
          <a:p>
            <a:pPr marL="82296" indent="0">
              <a:buNone/>
            </a:pPr>
            <a:r>
              <a:rPr lang="ru-RU" b="1" dirty="0" smtClean="0"/>
              <a:t>-Михальченко </a:t>
            </a:r>
            <a:r>
              <a:rPr lang="ru-RU" b="1" dirty="0"/>
              <a:t>Диана Александровна – ординатор 2 года по специальности «Психотерапия»; </a:t>
            </a:r>
            <a:endParaRPr lang="ru-RU" b="1" dirty="0" smtClean="0"/>
          </a:p>
          <a:p>
            <a:pPr marL="82296" indent="0">
              <a:buNone/>
            </a:pPr>
            <a:r>
              <a:rPr lang="ru-RU" b="1" smtClean="0"/>
              <a:t>-Фирсова </a:t>
            </a:r>
            <a:r>
              <a:rPr lang="ru-RU" b="1" dirty="0"/>
              <a:t>Мария Сергеевна – ординатор 1 года по специальности «Психотерапия».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75386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543474"/>
            <a:ext cx="7866192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лет вместе! </a:t>
            </a:r>
          </a:p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 желаем </a:t>
            </a:r>
          </a:p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личного процветания </a:t>
            </a:r>
          </a:p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профессионального </a:t>
            </a:r>
          </a:p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благополучия!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81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176" y="116631"/>
            <a:ext cx="75292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дня открытия кафедры основными учебными комнатами и аудиторией для проведения лекционных занятий стал Оренбургский областной наркологический диспансер, в последующем переименованный в Оренбургский областной наркологический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клинический диспансер.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сканы\1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5" t="1089" r="11716" b="67350"/>
          <a:stretch/>
        </p:blipFill>
        <p:spPr bwMode="auto">
          <a:xfrm>
            <a:off x="1691680" y="1916831"/>
            <a:ext cx="7049744" cy="454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9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рпа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76" t="10849" r="22343" b="64217"/>
          <a:stretch/>
        </p:blipFill>
        <p:spPr bwMode="auto">
          <a:xfrm>
            <a:off x="1403648" y="1484784"/>
            <a:ext cx="7344816" cy="5040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292006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ассистенты профессора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6136" y="1086127"/>
            <a:ext cx="3009532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/>
          </a:p>
          <a:p>
            <a:r>
              <a:rPr lang="ru-RU" sz="2800" b="1" dirty="0" smtClean="0"/>
              <a:t>На ходу обсуждаются вопросы обеспечения практических занятий учебными пособиями.</a:t>
            </a:r>
            <a:endParaRPr lang="ru-RU" sz="2800" b="1" dirty="0"/>
          </a:p>
        </p:txBody>
      </p:sp>
      <p:pic>
        <p:nvPicPr>
          <p:cNvPr id="4" name="Рисунок 3" descr="C:\Users\User\Desktop\сканы\при - 000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30" t="8526" r="19548" b="55190"/>
          <a:stretch/>
        </p:blipFill>
        <p:spPr bwMode="auto">
          <a:xfrm>
            <a:off x="1166917" y="476672"/>
            <a:ext cx="4320480" cy="54882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29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837</TotalTime>
  <Words>1095</Words>
  <Application>Microsoft Office PowerPoint</Application>
  <PresentationFormat>Экран (4:3)</PresentationFormat>
  <Paragraphs>96</Paragraphs>
  <Slides>63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Солнцестояние</vt:lpstr>
      <vt:lpstr>Кафедра психиатрии и наркологии 1997 – 2017 гг.</vt:lpstr>
      <vt:lpstr>Презентация PowerPoint</vt:lpstr>
      <vt:lpstr>Презентация PowerPoint</vt:lpstr>
      <vt:lpstr>Основатели кафедры: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Первая консультация…</vt:lpstr>
      <vt:lpstr>Презентация PowerPoint</vt:lpstr>
      <vt:lpstr>Презентация PowerPoint</vt:lpstr>
      <vt:lpstr>Презентация PowerPoint</vt:lpstr>
      <vt:lpstr>Оренбургские наркологи и психиатры с представителем МЗ Оренбургской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Сотрудники кафедры и руководство  ГАУЗ ООКНД</vt:lpstr>
      <vt:lpstr>Заведует кафедрой доктор медицинских наук, профессор, Заслуженный врач РФ, Дереча Виктор Андреевич, Отличник здравоохранения.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Кафедра психиатрии, наркологии, психотерапии и клинической психологии 1997 – 2017 гг.</dc:title>
  <dc:creator>User</dc:creator>
  <cp:lastModifiedBy>Black.User</cp:lastModifiedBy>
  <cp:revision>67</cp:revision>
  <dcterms:created xsi:type="dcterms:W3CDTF">2017-12-11T07:44:20Z</dcterms:created>
  <dcterms:modified xsi:type="dcterms:W3CDTF">2017-12-14T14:10:50Z</dcterms:modified>
</cp:coreProperties>
</file>