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notesMasterIdLst>
    <p:notesMasterId r:id="rId37"/>
  </p:notesMasterIdLst>
  <p:handoutMasterIdLst>
    <p:handoutMasterId r:id="rId38"/>
  </p:handoutMasterIdLst>
  <p:sldIdLst>
    <p:sldId id="256" r:id="rId2"/>
    <p:sldId id="285" r:id="rId3"/>
    <p:sldId id="257" r:id="rId4"/>
    <p:sldId id="260" r:id="rId5"/>
    <p:sldId id="361" r:id="rId6"/>
    <p:sldId id="402" r:id="rId7"/>
    <p:sldId id="364" r:id="rId8"/>
    <p:sldId id="408" r:id="rId9"/>
    <p:sldId id="412" r:id="rId10"/>
    <p:sldId id="409" r:id="rId11"/>
    <p:sldId id="410" r:id="rId12"/>
    <p:sldId id="411" r:id="rId13"/>
    <p:sldId id="416" r:id="rId14"/>
    <p:sldId id="417" r:id="rId15"/>
    <p:sldId id="418" r:id="rId16"/>
    <p:sldId id="419" r:id="rId17"/>
    <p:sldId id="355" r:id="rId18"/>
    <p:sldId id="356" r:id="rId19"/>
    <p:sldId id="299" r:id="rId20"/>
    <p:sldId id="268" r:id="rId21"/>
    <p:sldId id="422" r:id="rId22"/>
    <p:sldId id="423" r:id="rId23"/>
    <p:sldId id="424" r:id="rId24"/>
    <p:sldId id="425" r:id="rId25"/>
    <p:sldId id="421" r:id="rId26"/>
    <p:sldId id="426" r:id="rId27"/>
    <p:sldId id="427" r:id="rId28"/>
    <p:sldId id="428" r:id="rId29"/>
    <p:sldId id="429" r:id="rId30"/>
    <p:sldId id="430" r:id="rId31"/>
    <p:sldId id="431" r:id="rId32"/>
    <p:sldId id="432" r:id="rId33"/>
    <p:sldId id="433" r:id="rId34"/>
    <p:sldId id="420" r:id="rId35"/>
    <p:sldId id="304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>
        <p:scale>
          <a:sx n="60" d="100"/>
          <a:sy n="60" d="100"/>
        </p:scale>
        <p:origin x="-54" y="-10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6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1555" y="-6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24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24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24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812FBD32-5C1F-4384-8B2B-87B2C594AB9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96328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2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2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2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5D315148-110D-404C-9BC3-F95E4EC38DB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4963386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2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2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2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2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2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5A01229-5ECE-4634-86B2-968DEF7E7BFE}" type="slidenum">
              <a:rPr lang="en-US" altLang="ru-RU">
                <a:latin typeface="Times New Roman" panose="02020603050405020304" pitchFamily="18" charset="0"/>
              </a:rPr>
              <a:pPr eaLnBrk="1" hangingPunct="1"/>
              <a:t>1</a:t>
            </a:fld>
            <a:endParaRPr lang="en-US" altLang="ru-RU">
              <a:latin typeface="Times New Roman" panose="02020603050405020304" pitchFamily="18" charset="0"/>
            </a:endParaRPr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3902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7416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0125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8770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998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8925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1239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3827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7144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6879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7A1A260-4D25-48C3-8856-1F9B877A488D}" type="slidenum">
              <a:rPr lang="en-US" altLang="ru-RU">
                <a:latin typeface="Times New Roman" panose="02020603050405020304" pitchFamily="18" charset="0"/>
              </a:rPr>
              <a:pPr eaLnBrk="1" hangingPunct="1"/>
              <a:t>19</a:t>
            </a:fld>
            <a:endParaRPr lang="en-US" altLang="ru-RU">
              <a:latin typeface="Times New Roman" panose="02020603050405020304" pitchFamily="18" charset="0"/>
            </a:endParaRPr>
          </a:p>
        </p:txBody>
      </p:sp>
      <p:sp>
        <p:nvSpPr>
          <p:cNvPr id="181251" name="Rectangle 7"/>
          <p:cNvSpPr txBox="1">
            <a:spLocks noGrp="1" noChangeArrowheads="1"/>
          </p:cNvSpPr>
          <p:nvPr/>
        </p:nvSpPr>
        <p:spPr bwMode="ltGray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6B256027-E3D2-493D-BB2B-E04D96B2613F}" type="slidenum">
              <a:rPr lang="en-US" altLang="ru-RU" sz="1200">
                <a:latin typeface="Times New Roman" panose="02020603050405020304" pitchFamily="18" charset="0"/>
              </a:rPr>
              <a:pPr algn="r" eaLnBrk="1" hangingPunct="1"/>
              <a:t>19</a:t>
            </a:fld>
            <a:endParaRPr lang="en-US" altLang="ru-RU" sz="1200">
              <a:latin typeface="Times New Roman" panose="02020603050405020304" pitchFamily="18" charset="0"/>
            </a:endParaRPr>
          </a:p>
        </p:txBody>
      </p:sp>
      <p:sp>
        <p:nvSpPr>
          <p:cNvPr id="1812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8125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872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25B6815-5566-433D-AD76-5C5B2CA02688}" type="slidenum">
              <a:rPr lang="en-US" altLang="ru-RU">
                <a:latin typeface="Times New Roman" panose="02020603050405020304" pitchFamily="18" charset="0"/>
              </a:rPr>
              <a:pPr eaLnBrk="1" hangingPunct="1"/>
              <a:t>2</a:t>
            </a:fld>
            <a:endParaRPr lang="en-US" altLang="ru-RU">
              <a:latin typeface="Times New Roman" panose="02020603050405020304" pitchFamily="18" charset="0"/>
            </a:endParaRPr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826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59768EB-E1AE-46E3-950E-42712F5C4324}" type="slidenum">
              <a:rPr lang="en-US" altLang="ru-RU">
                <a:latin typeface="Times New Roman" panose="02020603050405020304" pitchFamily="18" charset="0"/>
              </a:rPr>
              <a:pPr eaLnBrk="1" hangingPunct="1"/>
              <a:t>20</a:t>
            </a:fld>
            <a:endParaRPr lang="en-US" altLang="ru-RU">
              <a:latin typeface="Times New Roman" panose="02020603050405020304" pitchFamily="18" charset="0"/>
            </a:endParaRPr>
          </a:p>
        </p:txBody>
      </p:sp>
      <p:sp>
        <p:nvSpPr>
          <p:cNvPr id="18227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8365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A992501-DEDC-4D5E-89E8-812DFC5B2580}" type="slidenum">
              <a:rPr lang="en-US" altLang="ru-RU">
                <a:latin typeface="Times New Roman" panose="02020603050405020304" pitchFamily="18" charset="0"/>
              </a:rPr>
              <a:pPr eaLnBrk="1" hangingPunct="1"/>
              <a:t>35</a:t>
            </a:fld>
            <a:endParaRPr lang="en-US" altLang="ru-RU">
              <a:latin typeface="Times New Roman" panose="02020603050405020304" pitchFamily="18" charset="0"/>
            </a:endParaRPr>
          </a:p>
        </p:txBody>
      </p:sp>
      <p:sp>
        <p:nvSpPr>
          <p:cNvPr id="223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32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027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324A915-5327-435B-AA2B-BB8EED9EBB5D}" type="slidenum">
              <a:rPr lang="en-US" altLang="ru-RU">
                <a:latin typeface="Times New Roman" panose="02020603050405020304" pitchFamily="18" charset="0"/>
              </a:rPr>
              <a:pPr eaLnBrk="1" hangingPunct="1"/>
              <a:t>3</a:t>
            </a:fld>
            <a:endParaRPr lang="en-US" altLang="ru-RU">
              <a:latin typeface="Times New Roman" panose="02020603050405020304" pitchFamily="18" charset="0"/>
            </a:endParaRPr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7499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DC5C353-6628-40EA-A7A6-1930435078D5}" type="slidenum">
              <a:rPr lang="en-US" altLang="ru-RU">
                <a:latin typeface="Times New Roman" panose="02020603050405020304" pitchFamily="18" charset="0"/>
              </a:rPr>
              <a:pPr eaLnBrk="1" hangingPunct="1"/>
              <a:t>4</a:t>
            </a:fld>
            <a:endParaRPr lang="en-US" altLang="ru-RU">
              <a:latin typeface="Times New Roman" panose="02020603050405020304" pitchFamily="18" charset="0"/>
            </a:endParaRPr>
          </a:p>
        </p:txBody>
      </p:sp>
      <p:sp>
        <p:nvSpPr>
          <p:cNvPr id="1361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122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0685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5785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76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5029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199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CB6E63-3E76-41E9-ACE9-96E663113D14}" type="datetimeFigureOut">
              <a:rPr lang="en-US" smtClean="0"/>
              <a:pPr>
                <a:defRPr/>
              </a:pPr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0CA0-633C-41CA-9227-1E8C1FC1E36E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83586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53B8C3-20E0-4A99-A3A4-1B6A1B231122}" type="datetimeFigureOut">
              <a:rPr lang="en-US" smtClean="0"/>
              <a:pPr>
                <a:defRPr/>
              </a:pPr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97D7F-2193-4C6A-BD40-AE34B15C9277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995261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53B8C3-20E0-4A99-A3A4-1B6A1B231122}" type="datetimeFigureOut">
              <a:rPr lang="en-US" smtClean="0"/>
              <a:pPr>
                <a:defRPr/>
              </a:pPr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97D7F-2193-4C6A-BD40-AE34B15C9277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41585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53B8C3-20E0-4A99-A3A4-1B6A1B231122}" type="datetimeFigureOut">
              <a:rPr lang="en-US" smtClean="0"/>
              <a:pPr>
                <a:defRPr/>
              </a:pPr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97D7F-2193-4C6A-BD40-AE34B15C9277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029001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53B8C3-20E0-4A99-A3A4-1B6A1B231122}" type="datetimeFigureOut">
              <a:rPr lang="en-US" smtClean="0"/>
              <a:pPr>
                <a:defRPr/>
              </a:pPr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97D7F-2193-4C6A-BD40-AE34B15C9277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785239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53B8C3-20E0-4A99-A3A4-1B6A1B231122}" type="datetimeFigureOut">
              <a:rPr lang="en-US" smtClean="0"/>
              <a:pPr>
                <a:defRPr/>
              </a:pPr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97D7F-2193-4C6A-BD40-AE34B15C9277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318159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7C8CC4-C39C-4771-8FF5-E0569FE82448}" type="datetimeFigureOut">
              <a:rPr lang="en-US" smtClean="0"/>
              <a:pPr>
                <a:defRPr/>
              </a:pPr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89E7F-5330-4699-BF4A-6B7E14A3E2D0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462594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7EC3F8-DB4D-408C-9D00-70AFA61EC338}" type="datetimeFigureOut">
              <a:rPr lang="en-US" smtClean="0"/>
              <a:pPr>
                <a:defRPr/>
              </a:pPr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BD983-269F-490D-8A78-D5C4D8ABB199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07376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484E04-3971-4EA3-877A-42FFAABED755}" type="datetimeFigureOut">
              <a:rPr lang="en-US" smtClean="0"/>
              <a:pPr>
                <a:defRPr/>
              </a:pPr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2B1E-144D-4D89-A99A-14F1FC31D510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25434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332C25-DE7D-4D57-A700-45C9A4E4642C}" type="datetimeFigureOut">
              <a:rPr lang="en-US" smtClean="0"/>
              <a:pPr>
                <a:defRPr/>
              </a:pPr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36250-E031-4999-890D-FF65ECDAFBFF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58650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67F56C-F705-4F7A-99B4-2C82F28F324D}" type="datetimeFigureOut">
              <a:rPr lang="en-US" smtClean="0"/>
              <a:pPr>
                <a:defRPr/>
              </a:pPr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50A65-362D-4E5A-A6A1-69D6E74E3268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51674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BBF47C-72BD-4DCA-B3D8-9ECA32FE5BDA}" type="datetimeFigureOut">
              <a:rPr lang="en-US" smtClean="0"/>
              <a:pPr>
                <a:defRPr/>
              </a:pPr>
              <a:t>12/13/2017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2CDBD-F862-47D1-8A0E-8F666F6818BD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451130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4F61CF-0992-4BAB-A610-9515D8A7969A}" type="datetimeFigureOut">
              <a:rPr lang="en-US" smtClean="0"/>
              <a:pPr>
                <a:defRPr/>
              </a:pPr>
              <a:t>12/13/2017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F998F-6E57-4F3F-ABDD-47BB503805E9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827024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D3F12B-E210-4987-A3CF-67A7DFCB6B84}" type="datetimeFigureOut">
              <a:rPr lang="en-US" smtClean="0"/>
              <a:pPr>
                <a:defRPr/>
              </a:pPr>
              <a:t>12/13/2017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22F26-EEA7-4780-81C6-95B430235B2A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46668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BE93E-62E0-4505-9DD4-47AA5D0C488A}" type="datetimeFigureOut">
              <a:rPr lang="en-US" smtClean="0"/>
              <a:pPr>
                <a:defRPr/>
              </a:pPr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AE206-E04E-4BFB-9168-5C2A00AD02B9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411422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45CF08-A70F-400B-A18D-03BC89584888}" type="datetimeFigureOut">
              <a:rPr lang="en-US" smtClean="0"/>
              <a:pPr>
                <a:defRPr/>
              </a:pPr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83199-6CD4-4036-8B48-C372345F3DB4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05163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153B8C3-20E0-4A99-A3A4-1B6A1B231122}" type="datetimeFigureOut">
              <a:rPr lang="en-US" smtClean="0"/>
              <a:pPr>
                <a:defRPr/>
              </a:pPr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4497D7F-2193-4C6A-BD40-AE34B15C9277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84477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octorpiter.ru/articles/8143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5" Type="http://schemas.openxmlformats.org/officeDocument/2006/relationships/image" Target="http://www.rosminzdrav.ru/system/attachments/attaches/000/012/477/original/Bezymyannyj.jpg?1389715244" TargetMode="Externa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541338"/>
            <a:ext cx="8747125" cy="2101850"/>
          </a:xfrm>
        </p:spPr>
        <p:txBody>
          <a:bodyPr/>
          <a:lstStyle/>
          <a:p>
            <a:pPr eaLnBrk="1" hangingPunct="1"/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 CY" pitchFamily="124" charset="-52"/>
              </a:rPr>
              <a:t>Современные</a:t>
            </a:r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 CY" pitchFamily="124" charset="-52"/>
              </a:rPr>
              <a:t>тенденции</a:t>
            </a:r>
            <a:r>
              <a:rPr lang="ru-RU" alt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 CY" pitchFamily="124" charset="-52"/>
              </a:rPr>
              <a:t>в</a:t>
            </a:r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 CY" pitchFamily="124" charset="-52"/>
              </a:rPr>
              <a:t>непрерывном</a:t>
            </a:r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 CY" pitchFamily="124" charset="-52"/>
              </a:rPr>
              <a:t>профессиональном</a:t>
            </a:r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 CY" pitchFamily="124" charset="-52"/>
              </a:rPr>
              <a:t>образовании</a:t>
            </a:r>
            <a:endParaRPr lang="ru-RU" altLang="ru-RU" sz="3600" dirty="0" smtClean="0"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667000"/>
            <a:ext cx="2849563" cy="213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46624" y="5372175"/>
            <a:ext cx="53973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Директор ИПО, профессор </a:t>
            </a:r>
          </a:p>
          <a:p>
            <a:pPr algn="ctr"/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Е.Л.Борщук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Выступление – доцент Г.И.Дереча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175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altLang="ru-RU" sz="40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 CY" pitchFamily="124" charset="-52"/>
              </a:rPr>
              <a:t>Непрерывное образование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0" y="2160590"/>
            <a:ext cx="9144000" cy="3880773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800" dirty="0" smtClean="0">
                <a:solidFill>
                  <a:schemeClr val="tx1"/>
                </a:solidFill>
              </a:rPr>
              <a:t>	«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Сегодня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перед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нами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стоит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очень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амбициозная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задача</a:t>
            </a:r>
            <a:r>
              <a:rPr lang="ru-RU" altLang="ru-RU" sz="2800" dirty="0" smtClean="0">
                <a:solidFill>
                  <a:schemeClr val="tx1"/>
                </a:solidFill>
              </a:rPr>
              <a:t> —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по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масштабу</a:t>
            </a:r>
            <a:r>
              <a:rPr lang="ru-RU" altLang="ru-RU" sz="2800" dirty="0" smtClean="0">
                <a:solidFill>
                  <a:schemeClr val="tx1"/>
                </a:solidFill>
              </a:rPr>
              <a:t>,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по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срокам</a:t>
            </a:r>
            <a:r>
              <a:rPr lang="ru-RU" altLang="ru-RU" sz="2800" dirty="0" smtClean="0">
                <a:solidFill>
                  <a:schemeClr val="tx1"/>
                </a:solidFill>
              </a:rPr>
              <a:t>, —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мы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должны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заставить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врачебное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сообщество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овладеть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протоколами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лечения</a:t>
            </a:r>
            <a:r>
              <a:rPr lang="ru-RU" altLang="ru-RU" sz="2800" dirty="0" smtClean="0">
                <a:solidFill>
                  <a:schemeClr val="tx1"/>
                </a:solidFill>
              </a:rPr>
              <a:t>,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потому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что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это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есть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постоянная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база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для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шлифовки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их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знаний</a:t>
            </a:r>
            <a:r>
              <a:rPr lang="ru-RU" altLang="ru-RU" sz="2800" dirty="0" smtClean="0">
                <a:solidFill>
                  <a:schemeClr val="tx1"/>
                </a:solidFill>
              </a:rPr>
              <a:t>» (</a:t>
            </a:r>
            <a:r>
              <a:rPr lang="ru-RU" altLang="ru-RU" sz="2800" i="1" dirty="0" err="1" smtClean="0">
                <a:solidFill>
                  <a:schemeClr val="tx1"/>
                </a:solidFill>
                <a:latin typeface="Lucida Grande CY" pitchFamily="124" charset="-52"/>
              </a:rPr>
              <a:t>В.Скворцова</a:t>
            </a:r>
            <a:r>
              <a:rPr lang="ru-RU" altLang="ru-RU" sz="2800" dirty="0" smtClean="0">
                <a:solidFill>
                  <a:schemeClr val="tx1"/>
                </a:solidFill>
              </a:rPr>
              <a:t>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800" dirty="0" smtClean="0">
                <a:solidFill>
                  <a:schemeClr val="tx1"/>
                </a:solidFill>
              </a:rPr>
              <a:t>	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Уже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разработаны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более</a:t>
            </a:r>
            <a:r>
              <a:rPr lang="ru-RU" altLang="ru-RU" sz="2800" dirty="0" smtClean="0">
                <a:solidFill>
                  <a:schemeClr val="tx1"/>
                </a:solidFill>
              </a:rPr>
              <a:t> 500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клинических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протоколов</a:t>
            </a:r>
            <a:r>
              <a:rPr lang="ru-RU" altLang="ru-RU" sz="2800" dirty="0" smtClean="0">
                <a:solidFill>
                  <a:schemeClr val="tx1"/>
                </a:solidFill>
              </a:rPr>
              <a:t>, 400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из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них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утверждены</a:t>
            </a:r>
            <a:r>
              <a:rPr lang="ru-RU" altLang="ru-RU" sz="2800" dirty="0" smtClean="0">
                <a:solidFill>
                  <a:schemeClr val="tx1"/>
                </a:solidFill>
              </a:rPr>
              <a:t>.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Однако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всего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их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должно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быть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в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три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раза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больше</a:t>
            </a:r>
            <a:r>
              <a:rPr lang="ru-RU" altLang="ru-RU" sz="2800" dirty="0" smtClean="0">
                <a:solidFill>
                  <a:schemeClr val="tx1"/>
                </a:solidFill>
              </a:rPr>
              <a:t> — 1500.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175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altLang="ru-RU" sz="40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 CY" pitchFamily="124" charset="-52"/>
              </a:rPr>
              <a:t>Непрерывное образование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0" y="2160590"/>
            <a:ext cx="9144000" cy="3880773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2400" dirty="0" smtClean="0">
                <a:solidFill>
                  <a:schemeClr val="tx1"/>
                </a:solidFill>
              </a:rPr>
              <a:t>		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По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мнению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Вероники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Скворцовой</a:t>
            </a:r>
            <a:r>
              <a:rPr lang="ru-RU" altLang="ru-RU" sz="2400" dirty="0" smtClean="0">
                <a:solidFill>
                  <a:schemeClr val="tx1"/>
                </a:solidFill>
              </a:rPr>
              <a:t>,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помочь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врачам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освоить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клинические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рекомендации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должны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интерактивные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компьютерные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программы</a:t>
            </a:r>
            <a:r>
              <a:rPr lang="ru-RU" altLang="ru-RU" sz="2400" dirty="0" smtClean="0">
                <a:solidFill>
                  <a:schemeClr val="tx1"/>
                </a:solidFill>
              </a:rPr>
              <a:t>,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которые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в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игровой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форме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позволяют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решать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ситуационные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задачи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и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тем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самым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овладевать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клиническими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протоколами</a:t>
            </a:r>
            <a:r>
              <a:rPr lang="ru-RU" altLang="ru-RU" sz="2400" dirty="0" smtClean="0">
                <a:solidFill>
                  <a:schemeClr val="tx1"/>
                </a:solidFill>
              </a:rPr>
              <a:t>.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Предполагается</a:t>
            </a:r>
            <a:r>
              <a:rPr lang="ru-RU" altLang="ru-RU" sz="2400" dirty="0" smtClean="0">
                <a:solidFill>
                  <a:schemeClr val="tx1"/>
                </a:solidFill>
              </a:rPr>
              <a:t>,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что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такие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интерактивные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образовательные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программы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будут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внедряться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через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сервис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электронного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рабочего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места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врача</a:t>
            </a:r>
            <a:r>
              <a:rPr lang="ru-RU" altLang="ru-RU" sz="2400" dirty="0" smtClean="0">
                <a:solidFill>
                  <a:schemeClr val="tx1"/>
                </a:solidFill>
              </a:rPr>
              <a:t>,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который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Минздрав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запустил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в</a:t>
            </a:r>
            <a:r>
              <a:rPr lang="ru-RU" altLang="ru-RU" sz="2400" dirty="0" smtClean="0">
                <a:solidFill>
                  <a:schemeClr val="tx1"/>
                </a:solidFill>
              </a:rPr>
              <a:t> 2013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году</a:t>
            </a:r>
            <a:r>
              <a:rPr lang="ru-RU" altLang="ru-RU" sz="2400" dirty="0" smtClean="0">
                <a:solidFill>
                  <a:schemeClr val="tx1"/>
                </a:solidFill>
              </a:rPr>
              <a:t>.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Допуск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к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нему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может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бесплатно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получить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любой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врач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России</a:t>
            </a:r>
            <a:r>
              <a:rPr lang="ru-RU" altLang="ru-RU" sz="2400" dirty="0" smtClean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175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altLang="ru-RU" sz="40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 CY" pitchFamily="124" charset="-52"/>
              </a:rPr>
              <a:t>Непрерывное образование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0" y="2160590"/>
            <a:ext cx="9144000" cy="3880773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altLang="ru-RU" sz="2800" dirty="0" smtClean="0">
                <a:solidFill>
                  <a:schemeClr val="tx1"/>
                </a:solidFill>
              </a:rPr>
              <a:t>		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Минздрав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поставил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задачу</a:t>
            </a:r>
            <a:r>
              <a:rPr lang="ru-RU" altLang="ru-RU" sz="2800" dirty="0" smtClean="0">
                <a:solidFill>
                  <a:schemeClr val="tx1"/>
                </a:solidFill>
              </a:rPr>
              <a:t> —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создать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такие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программы</a:t>
            </a:r>
            <a:r>
              <a:rPr lang="ru-RU" altLang="ru-RU" sz="2800" dirty="0" smtClean="0">
                <a:solidFill>
                  <a:schemeClr val="tx1"/>
                </a:solidFill>
              </a:rPr>
              <a:t>,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которые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позволили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бы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через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сервис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b="1" dirty="0" smtClean="0">
                <a:solidFill>
                  <a:schemeClr val="tx1"/>
                </a:solidFill>
                <a:hlinkClick r:id="rId3"/>
              </a:rPr>
              <a:t>«</a:t>
            </a:r>
            <a:r>
              <a:rPr lang="ru-RU" altLang="ru-RU" sz="2800" b="1" dirty="0" smtClean="0">
                <a:solidFill>
                  <a:schemeClr val="tx1"/>
                </a:solidFill>
                <a:latin typeface="Lucida Grande CY" pitchFamily="124" charset="-52"/>
                <a:hlinkClick r:id="rId3"/>
              </a:rPr>
              <a:t>электронное</a:t>
            </a:r>
            <a:r>
              <a:rPr lang="ru-RU" altLang="ru-RU" sz="2800" b="1" dirty="0" smtClean="0">
                <a:solidFill>
                  <a:schemeClr val="tx1"/>
                </a:solidFill>
                <a:hlinkClick r:id="rId3"/>
              </a:rPr>
              <a:t> </a:t>
            </a:r>
            <a:r>
              <a:rPr lang="ru-RU" altLang="ru-RU" sz="2800" b="1" dirty="0" smtClean="0">
                <a:solidFill>
                  <a:schemeClr val="tx1"/>
                </a:solidFill>
                <a:latin typeface="Lucida Grande CY" pitchFamily="124" charset="-52"/>
                <a:hlinkClick r:id="rId3"/>
              </a:rPr>
              <a:t>место</a:t>
            </a:r>
            <a:r>
              <a:rPr lang="ru-RU" altLang="ru-RU" sz="2800" b="1" dirty="0" smtClean="0">
                <a:solidFill>
                  <a:schemeClr val="tx1"/>
                </a:solidFill>
                <a:hlinkClick r:id="rId3"/>
              </a:rPr>
              <a:t> </a:t>
            </a:r>
            <a:r>
              <a:rPr lang="ru-RU" altLang="ru-RU" sz="2800" b="1" dirty="0" smtClean="0">
                <a:solidFill>
                  <a:schemeClr val="tx1"/>
                </a:solidFill>
                <a:latin typeface="Lucida Grande CY" pitchFamily="124" charset="-52"/>
                <a:hlinkClick r:id="rId3"/>
              </a:rPr>
              <a:t>врача</a:t>
            </a:r>
            <a:r>
              <a:rPr lang="ru-RU" altLang="ru-RU" sz="2800" b="1" dirty="0" smtClean="0">
                <a:solidFill>
                  <a:schemeClr val="tx1"/>
                </a:solidFill>
                <a:hlinkClick r:id="rId3"/>
              </a:rPr>
              <a:t>»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постоянно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учиться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получать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самые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современные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данные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по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своей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специальности</a:t>
            </a:r>
            <a:endParaRPr lang="ru-RU" altLang="ru-RU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44525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ru-RU" altLang="ru-RU" sz="4000" i="1" dirty="0">
                <a:solidFill>
                  <a:srgbClr val="0070C0"/>
                </a:solidFill>
                <a:latin typeface="Lucida Grande CY" pitchFamily="124" charset="-52"/>
              </a:rPr>
              <a:t>Электронное место врача</a:t>
            </a:r>
          </a:p>
        </p:txBody>
      </p:sp>
      <p:sp>
        <p:nvSpPr>
          <p:cNvPr id="52227" name="Rectangle 6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52228" name="Picture 5" descr="http://www.rosminzdrav.ru/system/attachments/attaches/000/012/477/original/Bezymyannyj.jpg?1389715244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1412875"/>
            <a:ext cx="6984950" cy="5466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44525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ru-RU" altLang="ru-RU" sz="4000" i="1" dirty="0">
                <a:solidFill>
                  <a:srgbClr val="0070C0"/>
                </a:solidFill>
                <a:latin typeface="Lucida Grande CY" pitchFamily="124" charset="-52"/>
              </a:rPr>
              <a:t>Электронное место врача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0" y="1770211"/>
            <a:ext cx="8845550" cy="4683125"/>
          </a:xfrm>
        </p:spPr>
        <p:txBody>
          <a:bodyPr/>
          <a:lstStyle/>
          <a:p>
            <a:pPr eaLnBrk="1" hangingPunct="1"/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Сервис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содержит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необходимую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рабочую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информацию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по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ведению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пациента</a:t>
            </a:r>
            <a:r>
              <a:rPr lang="ru-RU" altLang="ru-RU" sz="2800" dirty="0" smtClean="0">
                <a:solidFill>
                  <a:schemeClr val="tx1"/>
                </a:solidFill>
              </a:rPr>
              <a:t>,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а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также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справочную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информацию</a:t>
            </a:r>
            <a:r>
              <a:rPr lang="ru-RU" altLang="ru-RU" sz="2800" dirty="0" smtClean="0">
                <a:solidFill>
                  <a:schemeClr val="tx1"/>
                </a:solidFill>
              </a:rPr>
              <a:t>. </a:t>
            </a:r>
          </a:p>
          <a:p>
            <a:pPr eaLnBrk="1" hangingPunct="1"/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Доступ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к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историям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болезни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своих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пациентов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результатам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всех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анализов</a:t>
            </a:r>
            <a:r>
              <a:rPr lang="ru-RU" altLang="ru-RU" sz="2800" dirty="0" smtClean="0">
                <a:solidFill>
                  <a:schemeClr val="tx1"/>
                </a:solidFill>
              </a:rPr>
              <a:t>, </a:t>
            </a:r>
          </a:p>
          <a:p>
            <a:pPr eaLnBrk="1" hangingPunct="1"/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Доступ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к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реестру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лекарственных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средств</a:t>
            </a:r>
            <a:r>
              <a:rPr lang="ru-RU" altLang="ru-RU" sz="2800" dirty="0" smtClean="0">
                <a:solidFill>
                  <a:schemeClr val="tx1"/>
                </a:solidFill>
              </a:rPr>
              <a:t>,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электронной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медицинской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библиотеке</a:t>
            </a:r>
            <a:r>
              <a:rPr lang="ru-RU" altLang="ru-RU" sz="2800" dirty="0" smtClean="0">
                <a:solidFill>
                  <a:schemeClr val="tx1"/>
                </a:solidFill>
              </a:rPr>
              <a:t>,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базе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необходимых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бланков</a:t>
            </a:r>
            <a:r>
              <a:rPr lang="ru-RU" altLang="ru-RU" sz="2800" dirty="0" smtClean="0">
                <a:solidFill>
                  <a:schemeClr val="tx1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175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altLang="ru-RU" sz="4000" i="1" dirty="0">
                <a:solidFill>
                  <a:srgbClr val="0070C0"/>
                </a:solidFill>
                <a:latin typeface="Lucida Grande CY" pitchFamily="124" charset="-52"/>
              </a:rPr>
              <a:t>Электронное место врача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0" y="1852483"/>
            <a:ext cx="9036496" cy="388077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Доступ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к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системе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виртуальной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визуализации</a:t>
            </a:r>
            <a:r>
              <a:rPr lang="ru-RU" altLang="ru-RU" sz="2400" dirty="0" smtClean="0">
                <a:solidFill>
                  <a:schemeClr val="tx1"/>
                </a:solidFill>
              </a:rPr>
              <a:t>,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где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можно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будет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просматривать</a:t>
            </a:r>
            <a:r>
              <a:rPr lang="ru-RU" altLang="ru-RU" sz="2400" dirty="0" smtClean="0">
                <a:solidFill>
                  <a:schemeClr val="tx1"/>
                </a:solidFill>
              </a:rPr>
              <a:t> 3d-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модели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органов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и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тканей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человека</a:t>
            </a:r>
            <a:r>
              <a:rPr lang="ru-RU" altLang="ru-RU" sz="2400" dirty="0" smtClean="0">
                <a:solidFill>
                  <a:schemeClr val="tx1"/>
                </a:solidFill>
              </a:rPr>
              <a:t>.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врачи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смогут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сделать</a:t>
            </a:r>
            <a:r>
              <a:rPr lang="ru-RU" altLang="ru-RU" sz="2400" dirty="0" smtClean="0">
                <a:solidFill>
                  <a:schemeClr val="tx1"/>
                </a:solidFill>
              </a:rPr>
              <a:t> 3D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модели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первичных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медицинских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изображений</a:t>
            </a:r>
            <a:r>
              <a:rPr lang="ru-RU" altLang="ru-RU" sz="2400" dirty="0" smtClean="0">
                <a:solidFill>
                  <a:schemeClr val="tx1"/>
                </a:solidFill>
              </a:rPr>
              <a:t>,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полученных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в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результате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высокотехнологичных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методов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обследования</a:t>
            </a:r>
            <a:r>
              <a:rPr lang="ru-RU" altLang="ru-RU" sz="2400" dirty="0" smtClean="0">
                <a:solidFill>
                  <a:schemeClr val="tx1"/>
                </a:solidFill>
              </a:rPr>
              <a:t>,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например</a:t>
            </a:r>
            <a:r>
              <a:rPr lang="ru-RU" altLang="ru-RU" sz="2400" dirty="0" smtClean="0">
                <a:solidFill>
                  <a:schemeClr val="tx1"/>
                </a:solidFill>
              </a:rPr>
              <a:t>,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КТ</a:t>
            </a:r>
            <a:r>
              <a:rPr lang="ru-RU" altLang="ru-RU" sz="2400" dirty="0" smtClean="0">
                <a:solidFill>
                  <a:schemeClr val="tx1"/>
                </a:solidFill>
              </a:rPr>
              <a:t> (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компьютерной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томографии</a:t>
            </a:r>
            <a:r>
              <a:rPr lang="ru-RU" altLang="ru-RU" sz="2400" dirty="0" smtClean="0">
                <a:solidFill>
                  <a:schemeClr val="tx1"/>
                </a:solidFill>
              </a:rPr>
              <a:t>),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МРТ</a:t>
            </a:r>
            <a:r>
              <a:rPr lang="ru-RU" altLang="ru-RU" sz="2400" dirty="0" smtClean="0">
                <a:solidFill>
                  <a:schemeClr val="tx1"/>
                </a:solidFill>
              </a:rPr>
              <a:t> (</a:t>
            </a:r>
            <a:r>
              <a:rPr lang="ru-RU" altLang="ru-RU" sz="2400" dirty="0" err="1" smtClean="0">
                <a:solidFill>
                  <a:schemeClr val="tx1"/>
                </a:solidFill>
                <a:latin typeface="Lucida Grande CY" pitchFamily="124" charset="-52"/>
              </a:rPr>
              <a:t>магнито</a:t>
            </a:r>
            <a:r>
              <a:rPr lang="ru-RU" altLang="ru-RU" sz="2400" dirty="0" smtClean="0">
                <a:solidFill>
                  <a:schemeClr val="tx1"/>
                </a:solidFill>
              </a:rPr>
              <a:t>-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резонансной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томографии</a:t>
            </a:r>
            <a:r>
              <a:rPr lang="ru-RU" altLang="ru-RU" sz="2400" dirty="0" smtClean="0">
                <a:solidFill>
                  <a:schemeClr val="tx1"/>
                </a:solidFill>
              </a:rPr>
              <a:t>),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ПЭТ</a:t>
            </a:r>
            <a:r>
              <a:rPr lang="ru-RU" altLang="ru-RU" sz="2400" dirty="0" smtClean="0">
                <a:solidFill>
                  <a:schemeClr val="tx1"/>
                </a:solidFill>
              </a:rPr>
              <a:t> (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позитронно</a:t>
            </a:r>
            <a:r>
              <a:rPr lang="ru-RU" altLang="ru-RU" sz="2400" dirty="0" smtClean="0">
                <a:solidFill>
                  <a:schemeClr val="tx1"/>
                </a:solidFill>
              </a:rPr>
              <a:t>-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эмиссионной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томографии</a:t>
            </a:r>
            <a:r>
              <a:rPr lang="ru-RU" altLang="ru-RU" sz="2400" dirty="0" smtClean="0">
                <a:solidFill>
                  <a:schemeClr val="tx1"/>
                </a:solidFill>
              </a:rPr>
              <a:t>)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и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другого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диагностического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оборудования</a:t>
            </a:r>
            <a:r>
              <a:rPr lang="ru-RU" altLang="ru-RU" sz="2400" dirty="0" smtClean="0">
                <a:solidFill>
                  <a:schemeClr val="tx1"/>
                </a:solidFill>
              </a:rPr>
              <a:t>.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Эти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изображения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можно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загружать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на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сайт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и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пересылать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другим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специалистам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для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изучения</a:t>
            </a:r>
            <a:r>
              <a:rPr lang="ru-RU" altLang="ru-RU" sz="2400" dirty="0" smtClean="0">
                <a:solidFill>
                  <a:schemeClr val="tx1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</a:pPr>
            <a:endParaRPr lang="ru-RU" altLang="ru-RU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44525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ru-RU" altLang="ru-RU" sz="4000" i="1" dirty="0">
                <a:solidFill>
                  <a:srgbClr val="0070C0"/>
                </a:solidFill>
                <a:latin typeface="Lucida Grande CY" pitchFamily="124" charset="-52"/>
              </a:rPr>
              <a:t>Электронное место врача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0" y="1557338"/>
            <a:ext cx="8845550" cy="45386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Цель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данной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системы</a:t>
            </a:r>
            <a:r>
              <a:rPr lang="ru-RU" altLang="ru-RU" sz="2400" dirty="0" smtClean="0">
                <a:solidFill>
                  <a:schemeClr val="tx1"/>
                </a:solidFill>
              </a:rPr>
              <a:t> –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обеспечение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удобства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работы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с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информацией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в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сфере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медицины</a:t>
            </a:r>
            <a:r>
              <a:rPr lang="ru-RU" altLang="ru-RU" sz="2400" dirty="0" smtClean="0">
                <a:solidFill>
                  <a:schemeClr val="tx1"/>
                </a:solidFill>
              </a:rPr>
              <a:t>,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науки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и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образования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с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помощью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единого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интерфейса</a:t>
            </a:r>
            <a:r>
              <a:rPr lang="ru-RU" altLang="ru-RU" sz="2400" dirty="0" smtClean="0">
                <a:solidFill>
                  <a:schemeClr val="tx1"/>
                </a:solidFill>
              </a:rPr>
              <a:t>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Система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позволит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проводить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удаленные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медицинские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консультации</a:t>
            </a:r>
            <a:r>
              <a:rPr lang="ru-RU" altLang="ru-RU" sz="2400" dirty="0" smtClean="0">
                <a:solidFill>
                  <a:schemeClr val="tx1"/>
                </a:solidFill>
              </a:rPr>
              <a:t>,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получать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экспертные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заключения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на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основе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телемедицинских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осмотров</a:t>
            </a:r>
            <a:r>
              <a:rPr lang="ru-RU" altLang="ru-RU" sz="2400" dirty="0" smtClean="0">
                <a:solidFill>
                  <a:schemeClr val="tx1"/>
                </a:solidFill>
              </a:rPr>
              <a:t>,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а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также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работать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с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федеральными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сервисами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ЕГИСЗ</a:t>
            </a:r>
            <a:r>
              <a:rPr lang="ru-RU" altLang="ru-RU" sz="2400" dirty="0" smtClean="0">
                <a:solidFill>
                  <a:schemeClr val="tx1"/>
                </a:solidFill>
              </a:rPr>
              <a:t>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Система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должна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стать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основой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для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обучения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кадров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и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непрерывного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медицинского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образования</a:t>
            </a:r>
            <a:r>
              <a:rPr lang="ru-RU" altLang="ru-RU" sz="2400" dirty="0" smtClean="0">
                <a:solidFill>
                  <a:schemeClr val="tx1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Доступ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к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сервису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смогут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получить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только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специалисты</a:t>
            </a:r>
            <a:r>
              <a:rPr lang="ru-RU" altLang="ru-RU" sz="2400" dirty="0" smtClean="0">
                <a:solidFill>
                  <a:schemeClr val="tx1"/>
                </a:solidFill>
              </a:rPr>
              <a:t>,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находящиеся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в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федеральном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регистре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Lucida Grande CY" pitchFamily="124" charset="-52"/>
              </a:rPr>
              <a:t>медперсонала</a:t>
            </a:r>
            <a:r>
              <a:rPr lang="ru-RU" altLang="ru-RU" sz="2400" dirty="0" smtClean="0">
                <a:solidFill>
                  <a:schemeClr val="tx1"/>
                </a:solidFill>
              </a:rPr>
              <a:t>. 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ru-RU" altLang="ru-RU" sz="4000" i="1" dirty="0">
                <a:solidFill>
                  <a:srgbClr val="0070C0"/>
                </a:solidFill>
                <a:latin typeface="Lucida Grande CY" pitchFamily="124" charset="-52"/>
              </a:rPr>
              <a:t>Приказ </a:t>
            </a:r>
            <a:r>
              <a:rPr lang="ru-RU" altLang="ru-RU" sz="4000" i="1" dirty="0" err="1">
                <a:solidFill>
                  <a:srgbClr val="0070C0"/>
                </a:solidFill>
                <a:latin typeface="Lucida Grande CY" pitchFamily="124" charset="-52"/>
              </a:rPr>
              <a:t>Минобазования</a:t>
            </a:r>
            <a:r>
              <a:rPr lang="ru-RU" altLang="ru-RU" sz="4000" i="1" dirty="0">
                <a:solidFill>
                  <a:srgbClr val="0070C0"/>
                </a:solidFill>
                <a:latin typeface="Lucida Grande CY" pitchFamily="124" charset="-52"/>
              </a:rPr>
              <a:t> и науки РФ </a:t>
            </a:r>
            <a:br>
              <a:rPr lang="ru-RU" altLang="ru-RU" sz="4000" i="1" dirty="0">
                <a:solidFill>
                  <a:srgbClr val="0070C0"/>
                </a:solidFill>
                <a:latin typeface="Lucida Grande CY" pitchFamily="124" charset="-52"/>
              </a:rPr>
            </a:br>
            <a:r>
              <a:rPr lang="ru-RU" altLang="ru-RU" sz="4000" i="1" dirty="0">
                <a:solidFill>
                  <a:srgbClr val="0070C0"/>
                </a:solidFill>
                <a:latin typeface="Lucida Grande CY" pitchFamily="124" charset="-52"/>
              </a:rPr>
              <a:t>от 1 июля 2013 № 499</a:t>
            </a:r>
          </a:p>
        </p:txBody>
      </p:sp>
      <p:sp>
        <p:nvSpPr>
          <p:cNvPr id="56323" name="Содержимое 2"/>
          <p:cNvSpPr>
            <a:spLocks noGrp="1"/>
          </p:cNvSpPr>
          <p:nvPr>
            <p:ph idx="4294967295"/>
          </p:nvPr>
        </p:nvSpPr>
        <p:spPr>
          <a:xfrm>
            <a:off x="0" y="1981200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dirty="0" smtClean="0">
                <a:solidFill>
                  <a:schemeClr val="tx1"/>
                </a:solidFill>
              </a:rPr>
              <a:t>	</a:t>
            </a:r>
            <a:r>
              <a:rPr lang="ru-RU" altLang="ru-RU" sz="3600" dirty="0" smtClean="0">
                <a:solidFill>
                  <a:schemeClr val="tx1"/>
                </a:solidFill>
              </a:rPr>
              <a:t>«</a:t>
            </a:r>
            <a:r>
              <a:rPr lang="ru-RU" altLang="ru-RU" sz="3600" dirty="0" smtClean="0">
                <a:solidFill>
                  <a:schemeClr val="tx1"/>
                </a:solidFill>
                <a:latin typeface="Lucida Grande CY" pitchFamily="124" charset="-52"/>
              </a:rPr>
              <a:t>Об</a:t>
            </a:r>
            <a:r>
              <a:rPr lang="ru-RU" altLang="ru-RU" sz="3600" dirty="0" smtClean="0">
                <a:solidFill>
                  <a:schemeClr val="tx1"/>
                </a:solidFill>
              </a:rPr>
              <a:t> </a:t>
            </a:r>
            <a:r>
              <a:rPr lang="ru-RU" altLang="ru-RU" sz="3600" dirty="0" smtClean="0">
                <a:solidFill>
                  <a:schemeClr val="tx1"/>
                </a:solidFill>
                <a:latin typeface="Lucida Grande CY" pitchFamily="124" charset="-52"/>
              </a:rPr>
              <a:t>утверждении</a:t>
            </a:r>
            <a:r>
              <a:rPr lang="ru-RU" altLang="ru-RU" sz="3600" dirty="0" smtClean="0">
                <a:solidFill>
                  <a:schemeClr val="tx1"/>
                </a:solidFill>
              </a:rPr>
              <a:t> </a:t>
            </a:r>
            <a:r>
              <a:rPr lang="ru-RU" altLang="ru-RU" sz="3600" dirty="0" smtClean="0">
                <a:solidFill>
                  <a:schemeClr val="tx1"/>
                </a:solidFill>
                <a:latin typeface="Lucida Grande CY" pitchFamily="124" charset="-52"/>
              </a:rPr>
              <a:t>Порядка</a:t>
            </a:r>
            <a:r>
              <a:rPr lang="ru-RU" altLang="ru-RU" sz="3600" dirty="0" smtClean="0">
                <a:solidFill>
                  <a:schemeClr val="tx1"/>
                </a:solidFill>
              </a:rPr>
              <a:t> </a:t>
            </a:r>
            <a:r>
              <a:rPr lang="ru-RU" altLang="ru-RU" sz="3600" dirty="0" smtClean="0">
                <a:solidFill>
                  <a:schemeClr val="tx1"/>
                </a:solidFill>
                <a:latin typeface="Lucida Grande CY" pitchFamily="124" charset="-52"/>
              </a:rPr>
              <a:t>организации</a:t>
            </a:r>
            <a:r>
              <a:rPr lang="ru-RU" altLang="ru-RU" sz="3600" dirty="0" smtClean="0">
                <a:solidFill>
                  <a:schemeClr val="tx1"/>
                </a:solidFill>
              </a:rPr>
              <a:t> </a:t>
            </a:r>
            <a:r>
              <a:rPr lang="ru-RU" altLang="ru-RU" sz="3600" dirty="0" smtClean="0">
                <a:solidFill>
                  <a:schemeClr val="tx1"/>
                </a:solidFill>
                <a:latin typeface="Lucida Grande CY" pitchFamily="124" charset="-52"/>
              </a:rPr>
              <a:t>и</a:t>
            </a:r>
            <a:r>
              <a:rPr lang="ru-RU" altLang="ru-RU" sz="3600" dirty="0" smtClean="0">
                <a:solidFill>
                  <a:schemeClr val="tx1"/>
                </a:solidFill>
              </a:rPr>
              <a:t> </a:t>
            </a:r>
            <a:r>
              <a:rPr lang="ru-RU" altLang="ru-RU" sz="3600" dirty="0" smtClean="0">
                <a:solidFill>
                  <a:schemeClr val="tx1"/>
                </a:solidFill>
                <a:latin typeface="Lucida Grande CY" pitchFamily="124" charset="-52"/>
              </a:rPr>
              <a:t>осуществления</a:t>
            </a:r>
            <a:r>
              <a:rPr lang="ru-RU" altLang="ru-RU" sz="3600" dirty="0" smtClean="0">
                <a:solidFill>
                  <a:schemeClr val="tx1"/>
                </a:solidFill>
              </a:rPr>
              <a:t> </a:t>
            </a:r>
            <a:r>
              <a:rPr lang="ru-RU" altLang="ru-RU" sz="3600" dirty="0" smtClean="0">
                <a:solidFill>
                  <a:schemeClr val="tx1"/>
                </a:solidFill>
                <a:latin typeface="Lucida Grande CY" pitchFamily="124" charset="-52"/>
              </a:rPr>
              <a:t>образовательной</a:t>
            </a:r>
            <a:r>
              <a:rPr lang="ru-RU" altLang="ru-RU" sz="3600" dirty="0" smtClean="0">
                <a:solidFill>
                  <a:schemeClr val="tx1"/>
                </a:solidFill>
              </a:rPr>
              <a:t> </a:t>
            </a:r>
            <a:r>
              <a:rPr lang="ru-RU" altLang="ru-RU" sz="3600" dirty="0" smtClean="0">
                <a:solidFill>
                  <a:schemeClr val="tx1"/>
                </a:solidFill>
                <a:latin typeface="Lucida Grande CY" pitchFamily="124" charset="-52"/>
              </a:rPr>
              <a:t>деятельности</a:t>
            </a:r>
            <a:r>
              <a:rPr lang="ru-RU" altLang="ru-RU" sz="3600" dirty="0" smtClean="0">
                <a:solidFill>
                  <a:schemeClr val="tx1"/>
                </a:solidFill>
              </a:rPr>
              <a:t> </a:t>
            </a:r>
            <a:r>
              <a:rPr lang="ru-RU" altLang="ru-RU" sz="3600" dirty="0" smtClean="0">
                <a:solidFill>
                  <a:schemeClr val="tx1"/>
                </a:solidFill>
                <a:latin typeface="Lucida Grande CY" pitchFamily="124" charset="-52"/>
              </a:rPr>
              <a:t>по</a:t>
            </a:r>
            <a:r>
              <a:rPr lang="ru-RU" altLang="ru-RU" sz="3600" dirty="0" smtClean="0">
                <a:solidFill>
                  <a:schemeClr val="tx1"/>
                </a:solidFill>
              </a:rPr>
              <a:t> </a:t>
            </a:r>
            <a:r>
              <a:rPr lang="ru-RU" altLang="ru-RU" sz="3600" dirty="0" smtClean="0">
                <a:solidFill>
                  <a:schemeClr val="tx1"/>
                </a:solidFill>
                <a:latin typeface="Lucida Grande CY" pitchFamily="124" charset="-52"/>
              </a:rPr>
              <a:t>дополнительным</a:t>
            </a:r>
            <a:r>
              <a:rPr lang="ru-RU" altLang="ru-RU" sz="3600" dirty="0" smtClean="0">
                <a:solidFill>
                  <a:schemeClr val="tx1"/>
                </a:solidFill>
              </a:rPr>
              <a:t> </a:t>
            </a:r>
            <a:r>
              <a:rPr lang="ru-RU" altLang="ru-RU" sz="3600" dirty="0" smtClean="0">
                <a:solidFill>
                  <a:schemeClr val="tx1"/>
                </a:solidFill>
                <a:latin typeface="Lucida Grande CY" pitchFamily="124" charset="-52"/>
              </a:rPr>
              <a:t>образовательным</a:t>
            </a:r>
            <a:r>
              <a:rPr lang="ru-RU" altLang="ru-RU" sz="3600" dirty="0" smtClean="0">
                <a:solidFill>
                  <a:schemeClr val="tx1"/>
                </a:solidFill>
              </a:rPr>
              <a:t> </a:t>
            </a:r>
            <a:r>
              <a:rPr lang="ru-RU" altLang="ru-RU" sz="3600" dirty="0" smtClean="0">
                <a:solidFill>
                  <a:schemeClr val="tx1"/>
                </a:solidFill>
                <a:latin typeface="Lucida Grande CY" pitchFamily="124" charset="-52"/>
              </a:rPr>
              <a:t>программам</a:t>
            </a:r>
            <a:r>
              <a:rPr lang="ru-RU" altLang="ru-RU" sz="3600" dirty="0" smtClean="0">
                <a:solidFill>
                  <a:schemeClr val="tx1"/>
                </a:solidFill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altLang="ru-RU" sz="4000" i="1" dirty="0">
                <a:solidFill>
                  <a:srgbClr val="0070C0"/>
                </a:solidFill>
                <a:latin typeface="Lucida Grande CY" pitchFamily="124" charset="-52"/>
              </a:rPr>
              <a:t>Приказ № 499</a:t>
            </a:r>
          </a:p>
        </p:txBody>
      </p:sp>
      <p:sp>
        <p:nvSpPr>
          <p:cNvPr id="57347" name="Содержимое 2"/>
          <p:cNvSpPr>
            <a:spLocks noGrp="1"/>
          </p:cNvSpPr>
          <p:nvPr>
            <p:ph idx="4294967295"/>
          </p:nvPr>
        </p:nvSpPr>
        <p:spPr>
          <a:xfrm>
            <a:off x="0" y="1981200"/>
            <a:ext cx="7772400" cy="4114800"/>
          </a:xfrm>
        </p:spPr>
        <p:txBody>
          <a:bodyPr/>
          <a:lstStyle/>
          <a:p>
            <a:pPr eaLnBrk="1" hangingPunct="1"/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</a:t>
            </a:r>
            <a:r>
              <a:rPr lang="ru-RU" altLang="ru-RU" sz="2800" dirty="0" smtClean="0">
                <a:solidFill>
                  <a:schemeClr val="tx1"/>
                </a:solidFill>
              </a:rPr>
              <a:t>.5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Содержание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ДПО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определяется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образовательной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программой</a:t>
            </a:r>
            <a:r>
              <a:rPr lang="ru-RU" altLang="ru-RU" sz="2800" dirty="0" smtClean="0">
                <a:solidFill>
                  <a:schemeClr val="tx1"/>
                </a:solidFill>
              </a:rPr>
              <a:t>,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разработанной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утвержденной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организацией</a:t>
            </a:r>
            <a:r>
              <a:rPr lang="ru-RU" altLang="ru-RU" sz="2800" dirty="0" smtClean="0">
                <a:solidFill>
                  <a:schemeClr val="tx1"/>
                </a:solidFill>
              </a:rPr>
              <a:t>,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если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иное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не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установлено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ФЗ</a:t>
            </a:r>
            <a:r>
              <a:rPr lang="ru-RU" altLang="ru-RU" sz="2800" dirty="0" smtClean="0">
                <a:solidFill>
                  <a:schemeClr val="tx1"/>
                </a:solidFill>
              </a:rPr>
              <a:t> «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Образовании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в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РФ</a:t>
            </a:r>
            <a:r>
              <a:rPr lang="ru-RU" altLang="ru-RU" sz="2800" dirty="0" smtClean="0">
                <a:solidFill>
                  <a:schemeClr val="tx1"/>
                </a:solidFill>
              </a:rPr>
              <a:t>»</a:t>
            </a:r>
          </a:p>
          <a:p>
            <a:pPr eaLnBrk="1" hangingPunct="1"/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</a:t>
            </a:r>
            <a:r>
              <a:rPr lang="ru-RU" altLang="ru-RU" sz="2800" dirty="0" smtClean="0">
                <a:solidFill>
                  <a:schemeClr val="tx1"/>
                </a:solidFill>
              </a:rPr>
              <a:t>.6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ДПО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осуществляется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посредством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реализации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дополнительных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профессиональных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программ</a:t>
            </a:r>
            <a:r>
              <a:rPr lang="ru-RU" altLang="ru-RU" sz="2800" dirty="0" smtClean="0">
                <a:solidFill>
                  <a:schemeClr val="tx1"/>
                </a:solidFill>
              </a:rPr>
              <a:t> (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программ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повышения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квалификации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программ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ПП</a:t>
            </a:r>
            <a:r>
              <a:rPr lang="ru-RU" altLang="ru-RU" sz="2800" dirty="0" smtClean="0">
                <a:solidFill>
                  <a:schemeClr val="tx1"/>
                </a:solidFill>
              </a:rPr>
              <a:t>)</a:t>
            </a:r>
          </a:p>
          <a:p>
            <a:pPr eaLnBrk="1" hangingPunct="1"/>
            <a:endParaRPr lang="ru-RU" alt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ru-RU" altLang="ru-RU" sz="4000" i="1" dirty="0">
                <a:solidFill>
                  <a:srgbClr val="0070C0"/>
                </a:solidFill>
                <a:latin typeface="Lucida Grande CY" pitchFamily="124" charset="-52"/>
              </a:rPr>
              <a:t>Потребность в непрерывном образовании:</a:t>
            </a:r>
            <a:endParaRPr lang="en-US" altLang="ru-RU" sz="4000" i="1" dirty="0">
              <a:solidFill>
                <a:srgbClr val="0070C0"/>
              </a:solidFill>
              <a:latin typeface="Lucida Grande CY" pitchFamily="124" charset="-52"/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81200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ru-RU" sz="3600" dirty="0" smtClean="0">
                <a:solidFill>
                  <a:schemeClr val="tx1"/>
                </a:solidFill>
                <a:latin typeface="Thonburi" pitchFamily="124" charset="-52"/>
              </a:rPr>
              <a:t>“</a:t>
            </a:r>
            <a:r>
              <a:rPr lang="en-US" altLang="ru-RU" sz="3600" dirty="0" err="1" smtClean="0">
                <a:solidFill>
                  <a:schemeClr val="tx1"/>
                </a:solidFill>
                <a:latin typeface="Thonburi" pitchFamily="124" charset="-52"/>
              </a:rPr>
              <a:t>Надо</a:t>
            </a:r>
            <a:r>
              <a:rPr lang="en-US" altLang="ru-RU" sz="3600" dirty="0" smtClean="0">
                <a:solidFill>
                  <a:schemeClr val="tx1"/>
                </a:solidFill>
                <a:latin typeface="Thonburi" pitchFamily="124" charset="-52"/>
              </a:rPr>
              <a:t> </a:t>
            </a:r>
            <a:r>
              <a:rPr lang="en-US" altLang="ru-RU" sz="3600" dirty="0" err="1" smtClean="0">
                <a:solidFill>
                  <a:schemeClr val="tx1"/>
                </a:solidFill>
                <a:latin typeface="Thonburi" pitchFamily="124" charset="-52"/>
              </a:rPr>
              <a:t>бежать</a:t>
            </a:r>
            <a:r>
              <a:rPr lang="en-US" altLang="ru-RU" sz="3600" dirty="0" smtClean="0">
                <a:solidFill>
                  <a:schemeClr val="tx1"/>
                </a:solidFill>
                <a:latin typeface="Thonburi" pitchFamily="124" charset="-52"/>
              </a:rPr>
              <a:t> </a:t>
            </a:r>
            <a:r>
              <a:rPr lang="en-US" altLang="ru-RU" sz="3600" dirty="0" err="1" smtClean="0">
                <a:solidFill>
                  <a:schemeClr val="tx1"/>
                </a:solidFill>
                <a:latin typeface="Thonburi" pitchFamily="124" charset="-52"/>
              </a:rPr>
              <a:t>со</a:t>
            </a:r>
            <a:r>
              <a:rPr lang="en-US" altLang="ru-RU" sz="3600" dirty="0" smtClean="0">
                <a:solidFill>
                  <a:schemeClr val="tx1"/>
                </a:solidFill>
                <a:latin typeface="Thonburi" pitchFamily="124" charset="-52"/>
              </a:rPr>
              <a:t> </a:t>
            </a:r>
            <a:r>
              <a:rPr lang="en-US" altLang="ru-RU" sz="3600" dirty="0" err="1" smtClean="0">
                <a:solidFill>
                  <a:schemeClr val="tx1"/>
                </a:solidFill>
                <a:latin typeface="Thonburi" pitchFamily="124" charset="-52"/>
              </a:rPr>
              <a:t>всех</a:t>
            </a:r>
            <a:r>
              <a:rPr lang="en-US" altLang="ru-RU" sz="3600" dirty="0" smtClean="0">
                <a:solidFill>
                  <a:schemeClr val="tx1"/>
                </a:solidFill>
                <a:latin typeface="Thonburi" pitchFamily="124" charset="-52"/>
              </a:rPr>
              <a:t> </a:t>
            </a:r>
            <a:r>
              <a:rPr lang="en-US" altLang="ru-RU" sz="3600" dirty="0" err="1" smtClean="0">
                <a:solidFill>
                  <a:schemeClr val="tx1"/>
                </a:solidFill>
                <a:latin typeface="Thonburi" pitchFamily="124" charset="-52"/>
              </a:rPr>
              <a:t>ног</a:t>
            </a:r>
            <a:r>
              <a:rPr lang="en-US" altLang="ru-RU" sz="3600" dirty="0" smtClean="0">
                <a:solidFill>
                  <a:schemeClr val="tx1"/>
                </a:solidFill>
                <a:latin typeface="Thonburi" pitchFamily="124" charset="-52"/>
              </a:rPr>
              <a:t>, </a:t>
            </a:r>
            <a:r>
              <a:rPr lang="en-US" altLang="ru-RU" sz="3600" dirty="0" err="1" smtClean="0">
                <a:solidFill>
                  <a:schemeClr val="tx1"/>
                </a:solidFill>
                <a:latin typeface="Thonburi" pitchFamily="124" charset="-52"/>
              </a:rPr>
              <a:t>чтобы</a:t>
            </a:r>
            <a:r>
              <a:rPr lang="en-US" altLang="ru-RU" sz="3600" dirty="0" smtClean="0">
                <a:solidFill>
                  <a:schemeClr val="tx1"/>
                </a:solidFill>
                <a:latin typeface="Thonburi" pitchFamily="124" charset="-52"/>
              </a:rPr>
              <a:t> </a:t>
            </a:r>
            <a:r>
              <a:rPr lang="en-US" altLang="ru-RU" sz="3600" dirty="0" err="1" smtClean="0">
                <a:solidFill>
                  <a:schemeClr val="tx1"/>
                </a:solidFill>
                <a:latin typeface="Thonburi" pitchFamily="124" charset="-52"/>
              </a:rPr>
              <a:t>только</a:t>
            </a:r>
            <a:r>
              <a:rPr lang="en-US" altLang="ru-RU" sz="3600" dirty="0" smtClean="0">
                <a:solidFill>
                  <a:schemeClr val="tx1"/>
                </a:solidFill>
                <a:latin typeface="Thonburi" pitchFamily="124" charset="-52"/>
              </a:rPr>
              <a:t> </a:t>
            </a:r>
            <a:r>
              <a:rPr lang="en-US" altLang="ru-RU" sz="3600" dirty="0" err="1" smtClean="0">
                <a:solidFill>
                  <a:schemeClr val="tx1"/>
                </a:solidFill>
                <a:latin typeface="Thonburi" pitchFamily="124" charset="-52"/>
              </a:rPr>
              <a:t>остаться</a:t>
            </a:r>
            <a:r>
              <a:rPr lang="en-US" altLang="ru-RU" sz="3600" dirty="0" smtClean="0">
                <a:solidFill>
                  <a:schemeClr val="tx1"/>
                </a:solidFill>
                <a:latin typeface="Thonburi" pitchFamily="124" charset="-52"/>
              </a:rPr>
              <a:t> </a:t>
            </a:r>
            <a:r>
              <a:rPr lang="en-US" altLang="ru-RU" sz="3600" dirty="0" err="1" smtClean="0">
                <a:solidFill>
                  <a:schemeClr val="tx1"/>
                </a:solidFill>
                <a:latin typeface="Thonburi" pitchFamily="124" charset="-52"/>
              </a:rPr>
              <a:t>на</a:t>
            </a:r>
            <a:r>
              <a:rPr lang="en-US" altLang="ru-RU" sz="3600" dirty="0" smtClean="0">
                <a:solidFill>
                  <a:schemeClr val="tx1"/>
                </a:solidFill>
                <a:latin typeface="Thonburi" pitchFamily="124" charset="-52"/>
              </a:rPr>
              <a:t> </a:t>
            </a:r>
            <a:r>
              <a:rPr lang="en-US" altLang="ru-RU" sz="3600" dirty="0" err="1" smtClean="0">
                <a:solidFill>
                  <a:schemeClr val="tx1"/>
                </a:solidFill>
                <a:latin typeface="Thonburi" pitchFamily="124" charset="-52"/>
              </a:rPr>
              <a:t>месте</a:t>
            </a:r>
            <a:r>
              <a:rPr lang="en-US" altLang="ru-RU" sz="3600" dirty="0" smtClean="0">
                <a:solidFill>
                  <a:schemeClr val="tx1"/>
                </a:solidFill>
                <a:latin typeface="Thonburi" pitchFamily="124" charset="-52"/>
              </a:rPr>
              <a:t>. </a:t>
            </a:r>
          </a:p>
          <a:p>
            <a:pPr eaLnBrk="1" hangingPunct="1">
              <a:buFontTx/>
              <a:buNone/>
            </a:pPr>
            <a:r>
              <a:rPr lang="en-US" altLang="ru-RU" sz="3600" dirty="0" err="1" smtClean="0">
                <a:solidFill>
                  <a:schemeClr val="tx1"/>
                </a:solidFill>
                <a:latin typeface="Thonburi" pitchFamily="124" charset="-52"/>
              </a:rPr>
              <a:t>Если</a:t>
            </a:r>
            <a:r>
              <a:rPr lang="en-US" altLang="ru-RU" sz="3600" dirty="0" smtClean="0">
                <a:solidFill>
                  <a:schemeClr val="tx1"/>
                </a:solidFill>
                <a:latin typeface="Thonburi" pitchFamily="124" charset="-52"/>
              </a:rPr>
              <a:t> </a:t>
            </a:r>
            <a:r>
              <a:rPr lang="en-US" altLang="ru-RU" sz="3600" dirty="0" err="1" smtClean="0">
                <a:solidFill>
                  <a:schemeClr val="tx1"/>
                </a:solidFill>
                <a:latin typeface="Thonburi" pitchFamily="124" charset="-52"/>
              </a:rPr>
              <a:t>же</a:t>
            </a:r>
            <a:r>
              <a:rPr lang="en-US" altLang="ru-RU" sz="3600" dirty="0" smtClean="0">
                <a:solidFill>
                  <a:schemeClr val="tx1"/>
                </a:solidFill>
                <a:latin typeface="Thonburi" pitchFamily="124" charset="-52"/>
              </a:rPr>
              <a:t> </a:t>
            </a:r>
            <a:r>
              <a:rPr lang="en-US" altLang="ru-RU" sz="3600" dirty="0" err="1" smtClean="0">
                <a:solidFill>
                  <a:schemeClr val="tx1"/>
                </a:solidFill>
                <a:latin typeface="Thonburi" pitchFamily="124" charset="-52"/>
              </a:rPr>
              <a:t>ты</a:t>
            </a:r>
            <a:r>
              <a:rPr lang="en-US" altLang="ru-RU" sz="3600" dirty="0" smtClean="0">
                <a:solidFill>
                  <a:schemeClr val="tx1"/>
                </a:solidFill>
                <a:latin typeface="Thonburi" pitchFamily="124" charset="-52"/>
              </a:rPr>
              <a:t> </a:t>
            </a:r>
            <a:r>
              <a:rPr lang="en-US" altLang="ru-RU" sz="3600" dirty="0" err="1" smtClean="0">
                <a:solidFill>
                  <a:schemeClr val="tx1"/>
                </a:solidFill>
                <a:latin typeface="Thonburi" pitchFamily="124" charset="-52"/>
              </a:rPr>
              <a:t>хочешь</a:t>
            </a:r>
            <a:r>
              <a:rPr lang="en-US" altLang="ru-RU" sz="3600" dirty="0" smtClean="0">
                <a:solidFill>
                  <a:schemeClr val="tx1"/>
                </a:solidFill>
                <a:latin typeface="Thonburi" pitchFamily="124" charset="-52"/>
              </a:rPr>
              <a:t> </a:t>
            </a:r>
            <a:r>
              <a:rPr lang="en-US" altLang="ru-RU" sz="3600" dirty="0" err="1" smtClean="0">
                <a:solidFill>
                  <a:schemeClr val="tx1"/>
                </a:solidFill>
                <a:latin typeface="Thonburi" pitchFamily="124" charset="-52"/>
              </a:rPr>
              <a:t>куда-то</a:t>
            </a:r>
            <a:r>
              <a:rPr lang="en-US" altLang="ru-RU" sz="3600" dirty="0" smtClean="0">
                <a:solidFill>
                  <a:schemeClr val="tx1"/>
                </a:solidFill>
                <a:latin typeface="Thonburi" pitchFamily="124" charset="-52"/>
              </a:rPr>
              <a:t> </a:t>
            </a:r>
            <a:r>
              <a:rPr lang="en-US" altLang="ru-RU" sz="3600" dirty="0" err="1" smtClean="0">
                <a:solidFill>
                  <a:schemeClr val="tx1"/>
                </a:solidFill>
                <a:latin typeface="Thonburi" pitchFamily="124" charset="-52"/>
              </a:rPr>
              <a:t>попасть</a:t>
            </a:r>
            <a:r>
              <a:rPr lang="en-US" altLang="ru-RU" sz="3600" dirty="0" smtClean="0">
                <a:solidFill>
                  <a:schemeClr val="tx1"/>
                </a:solidFill>
                <a:latin typeface="Thonburi" pitchFamily="124" charset="-52"/>
              </a:rPr>
              <a:t>, </a:t>
            </a:r>
            <a:r>
              <a:rPr lang="en-US" altLang="ru-RU" sz="3600" dirty="0" err="1" smtClean="0">
                <a:solidFill>
                  <a:schemeClr val="tx1"/>
                </a:solidFill>
                <a:latin typeface="Thonburi" pitchFamily="124" charset="-52"/>
              </a:rPr>
              <a:t>надо</a:t>
            </a:r>
            <a:r>
              <a:rPr lang="en-US" altLang="ru-RU" sz="3600" dirty="0" smtClean="0">
                <a:solidFill>
                  <a:schemeClr val="tx1"/>
                </a:solidFill>
                <a:latin typeface="Thonburi" pitchFamily="124" charset="-52"/>
              </a:rPr>
              <a:t> </a:t>
            </a:r>
            <a:r>
              <a:rPr lang="en-US" altLang="ru-RU" sz="3600" dirty="0" err="1" smtClean="0">
                <a:solidFill>
                  <a:schemeClr val="tx1"/>
                </a:solidFill>
                <a:latin typeface="Thonburi" pitchFamily="124" charset="-52"/>
              </a:rPr>
              <a:t>бежать</a:t>
            </a:r>
            <a:r>
              <a:rPr lang="en-US" altLang="ru-RU" sz="3600" dirty="0" smtClean="0">
                <a:solidFill>
                  <a:schemeClr val="tx1"/>
                </a:solidFill>
                <a:latin typeface="Thonburi" pitchFamily="124" charset="-52"/>
              </a:rPr>
              <a:t> в </a:t>
            </a:r>
            <a:r>
              <a:rPr lang="en-US" altLang="ru-RU" sz="3600" dirty="0" err="1" smtClean="0">
                <a:solidFill>
                  <a:schemeClr val="tx1"/>
                </a:solidFill>
                <a:latin typeface="Thonburi" pitchFamily="124" charset="-52"/>
              </a:rPr>
              <a:t>два</a:t>
            </a:r>
            <a:r>
              <a:rPr lang="en-US" altLang="ru-RU" sz="3600" dirty="0" smtClean="0">
                <a:solidFill>
                  <a:schemeClr val="tx1"/>
                </a:solidFill>
                <a:latin typeface="Thonburi" pitchFamily="124" charset="-52"/>
              </a:rPr>
              <a:t> </a:t>
            </a:r>
            <a:r>
              <a:rPr lang="en-US" altLang="ru-RU" sz="3600" dirty="0" err="1" smtClean="0">
                <a:solidFill>
                  <a:schemeClr val="tx1"/>
                </a:solidFill>
                <a:latin typeface="Thonburi" pitchFamily="124" charset="-52"/>
              </a:rPr>
              <a:t>раза</a:t>
            </a:r>
            <a:r>
              <a:rPr lang="en-US" altLang="ru-RU" sz="3600" dirty="0" smtClean="0">
                <a:solidFill>
                  <a:schemeClr val="tx1"/>
                </a:solidFill>
                <a:latin typeface="Thonburi" pitchFamily="124" charset="-52"/>
              </a:rPr>
              <a:t> </a:t>
            </a:r>
            <a:r>
              <a:rPr lang="en-US" altLang="ru-RU" sz="3600" dirty="0" err="1" smtClean="0">
                <a:solidFill>
                  <a:schemeClr val="tx1"/>
                </a:solidFill>
                <a:latin typeface="Thonburi" pitchFamily="124" charset="-52"/>
              </a:rPr>
              <a:t>быстрее</a:t>
            </a:r>
            <a:r>
              <a:rPr lang="en-US" altLang="ru-RU" sz="3600" dirty="0" smtClean="0">
                <a:solidFill>
                  <a:schemeClr val="tx1"/>
                </a:solidFill>
                <a:latin typeface="Thonburi" pitchFamily="124" charset="-52"/>
              </a:rPr>
              <a:t>.”</a:t>
            </a:r>
            <a:r>
              <a:rPr lang="en-US" altLang="ru-RU" dirty="0" smtClean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6963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572000"/>
            <a:ext cx="2209800" cy="197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20688"/>
            <a:ext cx="8532440" cy="72008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40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 CY" pitchFamily="124" charset="-52"/>
              </a:rPr>
              <a:t>Система</a:t>
            </a:r>
            <a:r>
              <a:rPr lang="ru-RU" altLang="ru-RU" sz="40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altLang="ru-RU" sz="40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 CY" pitchFamily="124" charset="-52"/>
              </a:rPr>
              <a:t>образования</a:t>
            </a:r>
            <a:r>
              <a:rPr lang="ru-RU" altLang="ru-RU" sz="40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altLang="ru-RU" sz="40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 CY" pitchFamily="124" charset="-52"/>
              </a:rPr>
              <a:t>определяется</a:t>
            </a:r>
            <a:endParaRPr lang="ru-RU" altLang="ru-RU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016125"/>
            <a:ext cx="7772400" cy="38687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4000" dirty="0" smtClean="0">
                <a:solidFill>
                  <a:schemeClr val="tx1"/>
                </a:solidFill>
              </a:rPr>
              <a:t>	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четкими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конечными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стратегическими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целями</a:t>
            </a:r>
            <a:r>
              <a:rPr lang="ru-RU" altLang="ru-RU" sz="4000" dirty="0" smtClean="0">
                <a:solidFill>
                  <a:schemeClr val="tx1"/>
                </a:solidFill>
              </a:rPr>
              <a:t>: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какой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уровень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и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какое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качество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мы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закладываем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в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систему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зависит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от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потребностей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общества</a:t>
            </a:r>
            <a:endParaRPr lang="ru-RU" altLang="ru-RU" sz="4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76672"/>
            <a:ext cx="7772400" cy="1224135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ru-RU" altLang="ru-RU" sz="4000" i="1" dirty="0">
                <a:solidFill>
                  <a:srgbClr val="0070C0"/>
                </a:solidFill>
                <a:latin typeface="Lucida Grande CY" pitchFamily="124" charset="-52"/>
              </a:rPr>
              <a:t>Конечные цели обучения - формирование способностей 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812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самостоятельно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добывать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информацию</a:t>
            </a:r>
            <a:endParaRPr lang="ru-RU" altLang="ru-RU" sz="28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критически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анализировать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получаемые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знания</a:t>
            </a:r>
            <a:r>
              <a:rPr lang="ru-RU" altLang="ru-RU" sz="2800" dirty="0" smtClean="0">
                <a:solidFill>
                  <a:schemeClr val="tx1"/>
                </a:solidFill>
              </a:rPr>
              <a:t>,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информацию</a:t>
            </a:r>
            <a:endParaRPr lang="ru-RU" altLang="ru-RU" sz="28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вычленять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проблемы</a:t>
            </a:r>
            <a:endParaRPr lang="ru-RU" altLang="ru-RU" sz="28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искать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пути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рационального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решения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проблем</a:t>
            </a:r>
            <a:endParaRPr lang="ru-RU" altLang="ru-RU" sz="28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применять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знания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для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решения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новых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задач</a:t>
            </a:r>
            <a:endParaRPr lang="ru-RU" altLang="ru-RU" sz="28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сканы\стандарт - 0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7"/>
            <a:ext cx="4392488" cy="62105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сканы\стандарт - 0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556" y="253662"/>
            <a:ext cx="4397428" cy="62175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27827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сканы\стандарт - 0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260648"/>
            <a:ext cx="4379857" cy="61926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сканы\стандарт - 0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652" y="232073"/>
            <a:ext cx="4400068" cy="62212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9914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сканы\стандарт - 00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328929" cy="61523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сканы\стандарт - 00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60648"/>
            <a:ext cx="4335950" cy="61306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5984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сканы\стандарт - 00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88640"/>
            <a:ext cx="4379857" cy="61926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сканы\стандарт - 00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649" y="188640"/>
            <a:ext cx="4379857" cy="61926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7727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сканы\стандарт - 00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8640"/>
            <a:ext cx="4475560" cy="63280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25227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ТРЕБОВАНИЯ К УРОВНЮ ПОДГОТОВКИ 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ВРАЧА-СПЕЦИАЛИСТА ПСИХИАТРА-НАРКОЛОГА, УСПЕШНО ОСВОИВШЕГО ОСНОВНУЮ ОБРАЗОВАТЕЛЬНУЮ ПРОФЕССИОНАЛЬНУЮ ПРОГРАММУ ПОСЛЕВУЗОВСКОГО ПРОФЕССИОНАЛЬНОГО ОБРАЗОВАНИЯ ПО СПЕЦИАЛЬНОСТИ «ПСИХИАТРИЯ-НАРКОЛОГИЯ»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3196" y="2132856"/>
            <a:ext cx="864096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Врач-специалист психиатр-нарколог должен обладать</a:t>
            </a:r>
            <a:r>
              <a:rPr lang="ru-RU" sz="2000" b="1" dirty="0"/>
              <a:t> </a:t>
            </a:r>
            <a:r>
              <a:rPr lang="ru-RU" sz="2000" dirty="0"/>
              <a:t>общекультурными (ОК) и профессиональными компетенциями (ПК):</a:t>
            </a:r>
          </a:p>
          <a:p>
            <a:r>
              <a:rPr lang="ru-RU" sz="2000" b="1" dirty="0" smtClean="0"/>
              <a:t>Общекультурные </a:t>
            </a:r>
            <a:r>
              <a:rPr lang="ru-RU" sz="2000" b="1" dirty="0"/>
              <a:t>компетенции (ОК) характеризуются</a:t>
            </a:r>
            <a:r>
              <a:rPr lang="ru-RU" sz="2000" dirty="0"/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/>
              <a:t>способностью и готовностью анализировать социально-значимые проблемы и процессы, использовать на практике методы гуманитарных, естественнонаучных, медико-биологических и клинических наук в различных видах своей профессиональной деятельности в должности психиатра-нарколога</a:t>
            </a:r>
            <a:r>
              <a:rPr lang="ru-RU" sz="2000" dirty="0" smtClean="0"/>
              <a:t>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/>
              <a:t>способностью и готовностью к логическому и аргументированному анализу, публичной речи, ведению дискуссии и полемики, редактированию текстов профессионального наркологического содержания,  осуществлению воспитательной и педагогической деятельности, сотрудничеству и разрешению конфликтов, к толерантности;</a:t>
            </a: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55985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4430" y="404664"/>
            <a:ext cx="87129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способностью </a:t>
            </a:r>
            <a:r>
              <a:rPr lang="ru-RU" sz="2400" dirty="0"/>
              <a:t>и готовностью использовать методы управления, организовывать работу исполнителей, находить и принимать ответственные управленческие решения в условиях различных мнений и в рамках своей профессиональной компетенции врача психиатра-нарколога;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способностью </a:t>
            </a:r>
            <a:r>
              <a:rPr lang="ru-RU" sz="2400" dirty="0"/>
              <a:t>и готовностью осуществлять свою деятельность с учетом принятых в обществе моральных и правовых норм, соблюдать правила врачебной этики, законы и нормативные правовые акты по работе с конфиденциальной информацией, сохранять врачебную тайну.</a:t>
            </a:r>
          </a:p>
        </p:txBody>
      </p:sp>
    </p:spTree>
    <p:extLst>
      <p:ext uri="{BB962C8B-B14F-4D97-AF65-F5344CB8AC3E}">
        <p14:creationId xmlns:p14="http://schemas.microsoft.com/office/powerpoint/2010/main" val="32123545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49694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Профессиональные компетенции (ПК) характеризуются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ru-RU" sz="2400" u="sng" dirty="0"/>
              <a:t>в диагностической деятельности</a:t>
            </a:r>
            <a:r>
              <a:rPr lang="ru-RU" sz="2400" dirty="0"/>
              <a:t>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способностью и готовностью к постановке диагноза на основании диагностического исследования  в области наркологии;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способностью и готовностью анализировать закономерности функционирования отдельных органов и систем, использовать знания анатомо-физиологических основ, основные методики клинико-иммунологического обследования и оценки функционального состояния организма  пациентов для своевременной диагностики  группы заболеваний наркологического профиля и патологических процессов, обусловленных острой и хронической интоксикацией алкоголем и другими ПАВ;</a:t>
            </a:r>
          </a:p>
        </p:txBody>
      </p:sp>
    </p:spTree>
    <p:extLst>
      <p:ext uri="{BB962C8B-B14F-4D97-AF65-F5344CB8AC3E}">
        <p14:creationId xmlns:p14="http://schemas.microsoft.com/office/powerpoint/2010/main" val="9401525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42493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способностью и готовностью выявлять у пациентов основные патологические симптомы и синдромы заболеваний наркологического профиля,  используя знания основ медико-биологических и клинических дисциплин с учетом законов течения патологии по органам, системам и организма в целом, анализировать закономерности функционирования органов и систем при заболеваниях наркологического профиля и патологических процессах,  использовать алгоритм постановки диагноза (основного, сопутствующего, осложнений) с учетом Международной статистической классификации болезней и проблем, связанных со здоровьем (МКБ), выполнять основные диагностические мероприятия по выявлению неотложных и угрожающих жизни состояний в  группе заболеваний наркологического профиля;</a:t>
            </a:r>
          </a:p>
        </p:txBody>
      </p:sp>
    </p:spTree>
    <p:extLst>
      <p:ext uri="{BB962C8B-B14F-4D97-AF65-F5344CB8AC3E}">
        <p14:creationId xmlns:p14="http://schemas.microsoft.com/office/powerpoint/2010/main" val="2139419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412776"/>
            <a:ext cx="7772400" cy="5445223"/>
          </a:xfrm>
        </p:spPr>
        <p:txBody>
          <a:bodyPr>
            <a:normAutofit fontScale="92500"/>
          </a:bodyPr>
          <a:lstStyle/>
          <a:p>
            <a:pPr marL="609600" indent="-609600" eaLnBrk="1" hangingPunct="1">
              <a:buFontTx/>
              <a:buAutoNum type="arabicParenR"/>
            </a:pP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Ориентация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на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b="1" dirty="0" err="1" smtClean="0">
                <a:solidFill>
                  <a:schemeClr val="tx1"/>
                </a:solidFill>
                <a:latin typeface="Lucida Grande CY" pitchFamily="124" charset="-52"/>
              </a:rPr>
              <a:t>потребителей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образовательных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услуг</a:t>
            </a:r>
            <a:r>
              <a:rPr lang="en-US" altLang="ru-RU" sz="2800" dirty="0" smtClean="0">
                <a:solidFill>
                  <a:schemeClr val="tx1"/>
                </a:solidFill>
              </a:rPr>
              <a:t>; </a:t>
            </a:r>
          </a:p>
          <a:p>
            <a:pPr marL="609600" indent="-609600" eaLnBrk="1" hangingPunct="1">
              <a:buFontTx/>
              <a:buAutoNum type="arabicParenR"/>
            </a:pPr>
            <a:r>
              <a:rPr lang="ru-RU" altLang="ru-RU" sz="2800" noProof="1" smtClean="0">
                <a:solidFill>
                  <a:schemeClr val="tx1"/>
                </a:solidFill>
                <a:latin typeface="Lucida Grande CY" pitchFamily="124" charset="-52"/>
              </a:rPr>
              <a:t>Общеевропейская</a:t>
            </a:r>
            <a:r>
              <a:rPr lang="ru-RU" altLang="ru-RU" sz="2800" noProof="1" smtClean="0">
                <a:solidFill>
                  <a:schemeClr val="tx1"/>
                </a:solidFill>
              </a:rPr>
              <a:t> </a:t>
            </a:r>
            <a:r>
              <a:rPr lang="ru-RU" altLang="ru-RU" sz="2800" noProof="1" smtClean="0">
                <a:solidFill>
                  <a:schemeClr val="tx1"/>
                </a:solidFill>
                <a:latin typeface="Lucida Grande CY" pitchFamily="124" charset="-52"/>
              </a:rPr>
              <a:t>тенденция</a:t>
            </a:r>
            <a:r>
              <a:rPr lang="ru-RU" altLang="ru-RU" sz="2800" noProof="1" smtClean="0">
                <a:solidFill>
                  <a:schemeClr val="tx1"/>
                </a:solidFill>
              </a:rPr>
              <a:t> </a:t>
            </a:r>
            <a:r>
              <a:rPr lang="ru-RU" altLang="ru-RU" sz="2800" noProof="1" smtClean="0">
                <a:solidFill>
                  <a:schemeClr val="tx1"/>
                </a:solidFill>
                <a:latin typeface="Lucida Grande CY" pitchFamily="124" charset="-52"/>
              </a:rPr>
              <a:t>интеграции</a:t>
            </a:r>
            <a:r>
              <a:rPr lang="ru-RU" altLang="ru-RU" sz="2800" noProof="1" smtClean="0">
                <a:solidFill>
                  <a:schemeClr val="tx1"/>
                </a:solidFill>
              </a:rPr>
              <a:t>, </a:t>
            </a:r>
            <a:r>
              <a:rPr lang="ru-RU" altLang="ru-RU" sz="2800" noProof="1" smtClean="0">
                <a:solidFill>
                  <a:schemeClr val="tx1"/>
                </a:solidFill>
                <a:latin typeface="Lucida Grande CY" pitchFamily="124" charset="-52"/>
              </a:rPr>
              <a:t>глобализация</a:t>
            </a:r>
            <a:r>
              <a:rPr lang="ru-RU" altLang="ru-RU" sz="2800" noProof="1" smtClean="0">
                <a:solidFill>
                  <a:schemeClr val="tx1"/>
                </a:solidFill>
              </a:rPr>
              <a:t> </a:t>
            </a:r>
            <a:r>
              <a:rPr lang="ru-RU" altLang="ru-RU" sz="2800" noProof="1" smtClean="0">
                <a:solidFill>
                  <a:schemeClr val="tx1"/>
                </a:solidFill>
                <a:latin typeface="Lucida Grande CY" pitchFamily="124" charset="-52"/>
              </a:rPr>
              <a:t>мировой</a:t>
            </a:r>
            <a:r>
              <a:rPr lang="ru-RU" altLang="ru-RU" sz="2800" noProof="1" smtClean="0">
                <a:solidFill>
                  <a:schemeClr val="tx1"/>
                </a:solidFill>
              </a:rPr>
              <a:t> </a:t>
            </a:r>
            <a:r>
              <a:rPr lang="ru-RU" altLang="ru-RU" sz="2800" noProof="1" smtClean="0">
                <a:solidFill>
                  <a:schemeClr val="tx1"/>
                </a:solidFill>
                <a:latin typeface="Lucida Grande CY" pitchFamily="124" charset="-52"/>
              </a:rPr>
              <a:t>экономики</a:t>
            </a:r>
            <a:r>
              <a:rPr lang="ru-RU" altLang="ru-RU" sz="2800" noProof="1" smtClean="0">
                <a:solidFill>
                  <a:schemeClr val="tx1"/>
                </a:solidFill>
              </a:rPr>
              <a:t>, </a:t>
            </a:r>
            <a:r>
              <a:rPr lang="ru-RU" altLang="ru-RU" sz="2800" noProof="1" smtClean="0">
                <a:solidFill>
                  <a:schemeClr val="tx1"/>
                </a:solidFill>
                <a:latin typeface="Lucida Grande CY" pitchFamily="124" charset="-52"/>
              </a:rPr>
              <a:t>процессы</a:t>
            </a:r>
            <a:r>
              <a:rPr lang="ru-RU" altLang="ru-RU" sz="2800" noProof="1" smtClean="0">
                <a:solidFill>
                  <a:schemeClr val="tx1"/>
                </a:solidFill>
              </a:rPr>
              <a:t> </a:t>
            </a:r>
            <a:r>
              <a:rPr lang="ru-RU" altLang="ru-RU" sz="2800" noProof="1" smtClean="0">
                <a:solidFill>
                  <a:schemeClr val="tx1"/>
                </a:solidFill>
                <a:latin typeface="Lucida Grande CY" pitchFamily="124" charset="-52"/>
              </a:rPr>
              <a:t>гармонизации</a:t>
            </a:r>
            <a:r>
              <a:rPr lang="ru-RU" altLang="ru-RU" sz="2800" noProof="1" smtClean="0">
                <a:solidFill>
                  <a:schemeClr val="tx1"/>
                </a:solidFill>
              </a:rPr>
              <a:t> </a:t>
            </a:r>
            <a:r>
              <a:rPr lang="ru-RU" altLang="ru-RU" sz="2800" noProof="1" smtClean="0">
                <a:solidFill>
                  <a:schemeClr val="tx1"/>
                </a:solidFill>
                <a:latin typeface="Lucida Grande CY" pitchFamily="124" charset="-52"/>
              </a:rPr>
              <a:t>европейской</a:t>
            </a:r>
            <a:r>
              <a:rPr lang="ru-RU" altLang="ru-RU" sz="2800" noProof="1" smtClean="0">
                <a:solidFill>
                  <a:schemeClr val="tx1"/>
                </a:solidFill>
              </a:rPr>
              <a:t> </a:t>
            </a:r>
            <a:r>
              <a:rPr lang="ru-RU" altLang="ru-RU" sz="2800" noProof="1" smtClean="0">
                <a:solidFill>
                  <a:schemeClr val="tx1"/>
                </a:solidFill>
                <a:latin typeface="Lucida Grande CY" pitchFamily="124" charset="-52"/>
              </a:rPr>
              <a:t>системы</a:t>
            </a:r>
            <a:r>
              <a:rPr lang="ru-RU" altLang="ru-RU" sz="2800" noProof="1" smtClean="0">
                <a:solidFill>
                  <a:schemeClr val="tx1"/>
                </a:solidFill>
              </a:rPr>
              <a:t> </a:t>
            </a:r>
            <a:r>
              <a:rPr lang="ru-RU" altLang="ru-RU" sz="2800" noProof="1" smtClean="0">
                <a:solidFill>
                  <a:schemeClr val="tx1"/>
                </a:solidFill>
                <a:latin typeface="Lucida Grande CY" pitchFamily="124" charset="-52"/>
              </a:rPr>
              <a:t>высшего</a:t>
            </a:r>
            <a:r>
              <a:rPr lang="ru-RU" altLang="ru-RU" sz="2800" noProof="1" smtClean="0">
                <a:solidFill>
                  <a:schemeClr val="tx1"/>
                </a:solidFill>
              </a:rPr>
              <a:t> </a:t>
            </a:r>
            <a:r>
              <a:rPr lang="ru-RU" altLang="ru-RU" sz="2800" noProof="1" smtClean="0">
                <a:solidFill>
                  <a:schemeClr val="tx1"/>
                </a:solidFill>
                <a:latin typeface="Lucida Grande CY" pitchFamily="124" charset="-52"/>
              </a:rPr>
              <a:t>образования</a:t>
            </a:r>
            <a:r>
              <a:rPr lang="ru-RU" altLang="ru-RU" sz="2800" noProof="1" smtClean="0">
                <a:solidFill>
                  <a:schemeClr val="tx1"/>
                </a:solidFill>
              </a:rPr>
              <a:t> - </a:t>
            </a:r>
            <a:r>
              <a:rPr lang="en-US" altLang="ru-RU" sz="2800" b="1" dirty="0" err="1" smtClean="0">
                <a:solidFill>
                  <a:schemeClr val="tx1"/>
                </a:solidFill>
                <a:latin typeface="Lucida Grande CY" pitchFamily="124" charset="-52"/>
              </a:rPr>
              <a:t>Болонский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800" b="1" dirty="0" err="1" smtClean="0">
                <a:solidFill>
                  <a:schemeClr val="tx1"/>
                </a:solidFill>
                <a:latin typeface="Lucida Grande CY" pitchFamily="124" charset="-52"/>
              </a:rPr>
              <a:t>процесс</a:t>
            </a:r>
            <a:endParaRPr lang="ru-RU" altLang="ru-RU" sz="2800" b="1" dirty="0">
              <a:solidFill>
                <a:schemeClr val="tx1"/>
              </a:solidFill>
              <a:latin typeface="Lucida Grande CY" pitchFamily="124" charset="-52"/>
            </a:endParaRPr>
          </a:p>
          <a:p>
            <a:pPr marL="609600" indent="-609600" eaLnBrk="1" hangingPunct="1">
              <a:buFontTx/>
              <a:buAutoNum type="arabicParenR"/>
            </a:pP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Потребность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>
                <a:solidFill>
                  <a:schemeClr val="tx1"/>
                </a:solidFill>
                <a:latin typeface="Lucida Grande CY" pitchFamily="124" charset="-52"/>
              </a:rPr>
              <a:t>постиндустриального</a:t>
            </a:r>
            <a:r>
              <a:rPr lang="ru-RU" altLang="ru-RU" sz="2800" dirty="0">
                <a:solidFill>
                  <a:schemeClr val="tx1"/>
                </a:solidFill>
              </a:rPr>
              <a:t> </a:t>
            </a:r>
            <a:r>
              <a:rPr lang="ru-RU" altLang="ru-RU" sz="2800" dirty="0">
                <a:solidFill>
                  <a:schemeClr val="tx1"/>
                </a:solidFill>
                <a:latin typeface="Lucida Grande CY" pitchFamily="124" charset="-52"/>
              </a:rPr>
              <a:t>общества</a:t>
            </a:r>
            <a:r>
              <a:rPr lang="ru-RU" altLang="ru-RU" sz="2800" dirty="0">
                <a:solidFill>
                  <a:schemeClr val="tx1"/>
                </a:solidFill>
              </a:rPr>
              <a:t> </a:t>
            </a:r>
            <a:r>
              <a:rPr lang="ru-RU" altLang="ru-RU" sz="2800" dirty="0">
                <a:solidFill>
                  <a:schemeClr val="tx1"/>
                </a:solidFill>
                <a:latin typeface="Lucida Grande CY" pitchFamily="124" charset="-52"/>
              </a:rPr>
              <a:t>в</a:t>
            </a:r>
            <a:r>
              <a:rPr lang="ru-RU" altLang="ru-RU" sz="2800" dirty="0">
                <a:solidFill>
                  <a:schemeClr val="tx1"/>
                </a:solidFill>
              </a:rPr>
              <a:t> </a:t>
            </a:r>
            <a:r>
              <a:rPr lang="ru-RU" altLang="ru-RU" sz="2800" dirty="0">
                <a:solidFill>
                  <a:schemeClr val="tx1"/>
                </a:solidFill>
                <a:latin typeface="Lucida Grande CY" pitchFamily="124" charset="-52"/>
              </a:rPr>
              <a:t>людях</a:t>
            </a:r>
            <a:r>
              <a:rPr lang="ru-RU" altLang="ru-RU" sz="2800" dirty="0">
                <a:solidFill>
                  <a:schemeClr val="tx1"/>
                </a:solidFill>
              </a:rPr>
              <a:t>, </a:t>
            </a:r>
            <a:r>
              <a:rPr lang="ru-RU" altLang="ru-RU" sz="2800" dirty="0">
                <a:solidFill>
                  <a:schemeClr val="tx1"/>
                </a:solidFill>
                <a:latin typeface="Lucida Grande CY" pitchFamily="124" charset="-52"/>
              </a:rPr>
              <a:t>способных</a:t>
            </a:r>
            <a:r>
              <a:rPr lang="ru-RU" altLang="ru-RU" sz="2800" dirty="0">
                <a:solidFill>
                  <a:schemeClr val="tx1"/>
                </a:solidFill>
              </a:rPr>
              <a:t> </a:t>
            </a:r>
            <a:r>
              <a:rPr lang="ru-RU" altLang="ru-RU" sz="2800" dirty="0">
                <a:solidFill>
                  <a:schemeClr val="tx1"/>
                </a:solidFill>
                <a:latin typeface="Lucida Grande CY" pitchFamily="124" charset="-52"/>
              </a:rPr>
              <a:t>приспосабливаться</a:t>
            </a:r>
            <a:r>
              <a:rPr lang="ru-RU" altLang="ru-RU" sz="2800" dirty="0">
                <a:solidFill>
                  <a:schemeClr val="tx1"/>
                </a:solidFill>
              </a:rPr>
              <a:t> </a:t>
            </a:r>
            <a:r>
              <a:rPr lang="ru-RU" altLang="ru-RU" sz="2800" dirty="0">
                <a:solidFill>
                  <a:schemeClr val="tx1"/>
                </a:solidFill>
                <a:latin typeface="Lucida Grande CY" pitchFamily="124" charset="-52"/>
              </a:rPr>
              <a:t>к</a:t>
            </a:r>
            <a:r>
              <a:rPr lang="ru-RU" altLang="ru-RU" sz="2800" dirty="0">
                <a:solidFill>
                  <a:schemeClr val="tx1"/>
                </a:solidFill>
              </a:rPr>
              <a:t> </a:t>
            </a:r>
            <a:r>
              <a:rPr lang="ru-RU" altLang="ru-RU" sz="2800" dirty="0">
                <a:solidFill>
                  <a:schemeClr val="tx1"/>
                </a:solidFill>
                <a:latin typeface="Lucida Grande CY" pitchFamily="124" charset="-52"/>
              </a:rPr>
              <a:t>смене</a:t>
            </a:r>
            <a:r>
              <a:rPr lang="ru-RU" altLang="ru-RU" sz="2800" dirty="0">
                <a:solidFill>
                  <a:schemeClr val="tx1"/>
                </a:solidFill>
              </a:rPr>
              <a:t> </a:t>
            </a:r>
            <a:r>
              <a:rPr lang="ru-RU" altLang="ru-RU" sz="2800" dirty="0">
                <a:solidFill>
                  <a:schemeClr val="tx1"/>
                </a:solidFill>
                <a:latin typeface="Lucida Grande CY" pitchFamily="124" charset="-52"/>
              </a:rPr>
              <a:t>видов</a:t>
            </a:r>
            <a:r>
              <a:rPr lang="ru-RU" altLang="ru-RU" sz="2800" dirty="0">
                <a:solidFill>
                  <a:schemeClr val="tx1"/>
                </a:solidFill>
              </a:rPr>
              <a:t> </a:t>
            </a:r>
            <a:r>
              <a:rPr lang="ru-RU" altLang="ru-RU" sz="2800" dirty="0">
                <a:solidFill>
                  <a:schemeClr val="tx1"/>
                </a:solidFill>
                <a:latin typeface="Lucida Grande CY" pitchFamily="124" charset="-52"/>
              </a:rPr>
              <a:t>и</a:t>
            </a:r>
            <a:r>
              <a:rPr lang="ru-RU" altLang="ru-RU" sz="2800" dirty="0">
                <a:solidFill>
                  <a:schemeClr val="tx1"/>
                </a:solidFill>
              </a:rPr>
              <a:t> </a:t>
            </a:r>
            <a:r>
              <a:rPr lang="ru-RU" altLang="ru-RU" sz="2800" dirty="0">
                <a:solidFill>
                  <a:schemeClr val="tx1"/>
                </a:solidFill>
                <a:latin typeface="Lucida Grande CY" pitchFamily="124" charset="-52"/>
              </a:rPr>
              <a:t>форм</a:t>
            </a:r>
            <a:r>
              <a:rPr lang="ru-RU" altLang="ru-RU" sz="2800" dirty="0">
                <a:solidFill>
                  <a:schemeClr val="tx1"/>
                </a:solidFill>
              </a:rPr>
              <a:t> </a:t>
            </a:r>
            <a:r>
              <a:rPr lang="ru-RU" altLang="ru-RU" sz="2800" dirty="0">
                <a:solidFill>
                  <a:schemeClr val="tx1"/>
                </a:solidFill>
                <a:latin typeface="Lucida Grande CY" pitchFamily="124" charset="-52"/>
              </a:rPr>
              <a:t>профессиональной</a:t>
            </a:r>
            <a:r>
              <a:rPr lang="ru-RU" altLang="ru-RU" sz="2800" dirty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деятельности</a:t>
            </a:r>
            <a:r>
              <a:rPr lang="ru-RU" altLang="ru-RU" sz="2800" dirty="0" smtClean="0">
                <a:solidFill>
                  <a:schemeClr val="tx1"/>
                </a:solidFill>
              </a:rPr>
              <a:t>. </a:t>
            </a:r>
          </a:p>
          <a:p>
            <a:pPr marL="0" indent="0" eaLnBrk="1" hangingPunct="1">
              <a:buNone/>
            </a:pP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Основу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>
                <a:solidFill>
                  <a:schemeClr val="tx1"/>
                </a:solidFill>
                <a:latin typeface="Lucida Grande CY" pitchFamily="124" charset="-52"/>
              </a:rPr>
              <a:t>этого</a:t>
            </a:r>
            <a:r>
              <a:rPr lang="ru-RU" altLang="ru-RU" sz="2800" dirty="0">
                <a:solidFill>
                  <a:schemeClr val="tx1"/>
                </a:solidFill>
              </a:rPr>
              <a:t> </a:t>
            </a:r>
            <a:r>
              <a:rPr lang="ru-RU" altLang="ru-RU" sz="2800" dirty="0">
                <a:solidFill>
                  <a:schemeClr val="tx1"/>
                </a:solidFill>
                <a:latin typeface="Lucida Grande CY" pitchFamily="124" charset="-52"/>
              </a:rPr>
              <a:t>требования</a:t>
            </a:r>
            <a:r>
              <a:rPr lang="ru-RU" altLang="ru-RU" sz="2800" dirty="0">
                <a:solidFill>
                  <a:schemeClr val="tx1"/>
                </a:solidFill>
              </a:rPr>
              <a:t> </a:t>
            </a:r>
            <a:r>
              <a:rPr lang="ru-RU" altLang="ru-RU" sz="2800" dirty="0">
                <a:solidFill>
                  <a:schemeClr val="tx1"/>
                </a:solidFill>
                <a:latin typeface="Lucida Grande CY" pitchFamily="124" charset="-52"/>
              </a:rPr>
              <a:t>составляет</a:t>
            </a:r>
            <a:r>
              <a:rPr lang="ru-RU" altLang="ru-RU" sz="2800" dirty="0">
                <a:solidFill>
                  <a:schemeClr val="tx1"/>
                </a:solidFill>
              </a:rPr>
              <a:t> </a:t>
            </a:r>
            <a:r>
              <a:rPr lang="ru-RU" altLang="ru-RU" sz="2800" dirty="0">
                <a:solidFill>
                  <a:schemeClr val="tx1"/>
                </a:solidFill>
                <a:latin typeface="Lucida Grande CY" pitchFamily="124" charset="-52"/>
              </a:rPr>
              <a:t>компетентность</a:t>
            </a:r>
            <a:r>
              <a:rPr lang="ru-RU" altLang="ru-RU" sz="2800" dirty="0">
                <a:solidFill>
                  <a:schemeClr val="tx1"/>
                </a:solidFill>
              </a:rPr>
              <a:t> </a:t>
            </a:r>
            <a:r>
              <a:rPr lang="ru-RU" altLang="ru-RU" sz="2800" dirty="0">
                <a:solidFill>
                  <a:schemeClr val="tx1"/>
                </a:solidFill>
                <a:latin typeface="Lucida Grande CY" pitchFamily="124" charset="-52"/>
              </a:rPr>
              <a:t>каждого</a:t>
            </a:r>
            <a:r>
              <a:rPr lang="ru-RU" altLang="ru-RU" sz="2800" dirty="0">
                <a:solidFill>
                  <a:schemeClr val="tx1"/>
                </a:solidFill>
              </a:rPr>
              <a:t> </a:t>
            </a:r>
            <a:r>
              <a:rPr lang="ru-RU" altLang="ru-RU" sz="2800" dirty="0">
                <a:solidFill>
                  <a:schemeClr val="tx1"/>
                </a:solidFill>
                <a:latin typeface="Lucida Grande CY" pitchFamily="124" charset="-52"/>
              </a:rPr>
              <a:t>индивида</a:t>
            </a:r>
            <a:r>
              <a:rPr lang="ru-RU" altLang="ru-RU" sz="2800" dirty="0" smtClean="0">
                <a:solidFill>
                  <a:schemeClr val="tx1"/>
                </a:solidFill>
              </a:rPr>
              <a:t>.</a:t>
            </a:r>
            <a:endParaRPr lang="ru-RU" altLang="ru-RU" sz="3600" dirty="0" smtClean="0">
              <a:solidFill>
                <a:schemeClr val="tx1"/>
              </a:solidFill>
            </a:endParaRP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76672"/>
            <a:ext cx="8316416" cy="80317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altLang="ru-RU" sz="40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 CY" pitchFamily="124" charset="-52"/>
              </a:rPr>
              <a:t>Требования к образованию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u="sng" dirty="0" smtClean="0"/>
          </a:p>
          <a:p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лечебной деятельности: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способностью и готовностью выполнять основные лечебные мероприятия при   заболеваниях наркологического профиля среди пациентов той или иной группы нозологических форм, способных вызвать тяжелые осложнения и (или) летальный исход (особенности заболеваний нервной, иммунной, сердечно-сосудистой, эндокринной, дыхательной, пищеварительной, мочеполовой систем и крови); своевременно выявлять жизнеопасные  нарушения, обусловленные острой и хронической интоксикацией алкоголем и другими ПАВ, использовать методики их немедленного устранения, осуществлять противошоковые мероприятия;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/>
              <a:t>способностью и готовностью назначать больным наркологического профиля адекватное  лечение в соответствии с поставленным диагнозом, осуществлять алгоритм выбора медикаментозной и немедикаментозной терапии как профильным наркологическим больным, так и больным  с инфекционными и неинфекционными заболеваниями;</a:t>
            </a:r>
          </a:p>
        </p:txBody>
      </p:sp>
    </p:spTree>
    <p:extLst>
      <p:ext uri="{BB962C8B-B14F-4D97-AF65-F5344CB8AC3E}">
        <p14:creationId xmlns:p14="http://schemas.microsoft.com/office/powerpoint/2010/main" val="28486898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4249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реабилитационной деятельности: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способностью и готовностью применять различные реабилитационные мероприятия (медицинские, социальные, психологические) при наиболее  распространенных патологических состояниях и повреждениях организма больного наркологического профиля;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 способностью и готовностью давать рекомендации по выбору оптимального режима </a:t>
            </a:r>
            <a:r>
              <a:rPr lang="ru-RU" sz="2400" dirty="0" smtClean="0"/>
              <a:t>в </a:t>
            </a:r>
            <a:r>
              <a:rPr lang="ru-RU" sz="2400" dirty="0"/>
              <a:t>период реабилитации  больных наркологического профиля  (взаимоотношений в </a:t>
            </a:r>
            <a:r>
              <a:rPr lang="ru-RU" sz="2400" dirty="0" smtClean="0"/>
              <a:t>семье</a:t>
            </a:r>
            <a:r>
              <a:rPr lang="ru-RU" sz="2400" dirty="0"/>
              <a:t>, психологический, профессиональный режимы и т.д.), определять  </a:t>
            </a:r>
            <a:r>
              <a:rPr lang="ru-RU" sz="2400" dirty="0" smtClean="0"/>
              <a:t>показания и </a:t>
            </a:r>
            <a:r>
              <a:rPr lang="ru-RU" sz="2400" dirty="0"/>
              <a:t>противопоказания к назначению фармакотерапии, физиотерапии,       </a:t>
            </a:r>
            <a:r>
              <a:rPr lang="ru-RU" sz="2400" dirty="0" smtClean="0"/>
              <a:t>рефлексотерапии</a:t>
            </a:r>
            <a:r>
              <a:rPr lang="ru-RU" sz="2400" dirty="0"/>
              <a:t>, фитотерапии средств лечебной физкультуры, методов          психотерапии </a:t>
            </a:r>
            <a:r>
              <a:rPr lang="ru-RU" sz="2400" dirty="0" smtClean="0"/>
              <a:t>и </a:t>
            </a:r>
            <a:r>
              <a:rPr lang="ru-RU" sz="2400" dirty="0" err="1" smtClean="0"/>
              <a:t>психокоррекции</a:t>
            </a:r>
            <a:r>
              <a:rPr lang="ru-RU" sz="2400" dirty="0"/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31054124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8847"/>
            <a:ext cx="8712968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профилактической деятельности: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способностью и готовностью применять современные гигиенические методики сбора и медико-статистического анализа информации о показателях здоровья, распространенности наркологических заболеваний среди населения и в половозрастных группах, значения этих показателей в оценке состояния здоровья населения в целях разработки научно обоснованных мер по улучшению и сохранению здоровья населения;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способностью и готовностью использовать методы оценки природных и медико-социальных факторов в развитии заболеваний наркологического профиля, проводить их коррекцию, осуществлять профилактические мероприятия по предупреждению инфекционных, паразитарных и неинфекционных болезней, проводить санитарно-просветительскую работу по гигиеническим вопросам;</a:t>
            </a:r>
          </a:p>
        </p:txBody>
      </p:sp>
    </p:spTree>
    <p:extLst>
      <p:ext uri="{BB962C8B-B14F-4D97-AF65-F5344CB8AC3E}">
        <p14:creationId xmlns:p14="http://schemas.microsoft.com/office/powerpoint/2010/main" val="38549344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8044" y="260648"/>
            <a:ext cx="8634436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организационно-управленческой деятельности: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способностью </a:t>
            </a:r>
            <a:r>
              <a:rPr lang="ru-RU" sz="2000" dirty="0"/>
              <a:t>и готовностью использовать нормативную документацию, принятую </a:t>
            </a:r>
            <a:r>
              <a:rPr lang="ru-RU" sz="2000" dirty="0" smtClean="0"/>
              <a:t>в здравоохранении  </a:t>
            </a:r>
            <a:r>
              <a:rPr lang="ru-RU" sz="2000" dirty="0"/>
              <a:t>(законы Российской Федерации, технические регламенты, </a:t>
            </a:r>
            <a:r>
              <a:rPr lang="ru-RU" sz="2000" dirty="0" smtClean="0"/>
              <a:t>международные </a:t>
            </a:r>
            <a:r>
              <a:rPr lang="ru-RU" sz="2000" dirty="0"/>
              <a:t>и национальные стандарты, приказы, рекомендации, </a:t>
            </a:r>
            <a:r>
              <a:rPr lang="ru-RU" sz="2000" dirty="0" smtClean="0"/>
              <a:t>международную </a:t>
            </a:r>
            <a:r>
              <a:rPr lang="ru-RU" sz="2000" dirty="0"/>
              <a:t>систему единиц (СИ), действующие международные </a:t>
            </a:r>
            <a:r>
              <a:rPr lang="ru-RU" sz="2000" dirty="0" smtClean="0"/>
              <a:t>классификации</a:t>
            </a:r>
            <a:r>
              <a:rPr lang="ru-RU" sz="2000" dirty="0"/>
              <a:t>), а также документацию для оценки качества и эффективности </a:t>
            </a:r>
            <a:r>
              <a:rPr lang="ru-RU" sz="2000" dirty="0" smtClean="0"/>
              <a:t>работы </a:t>
            </a:r>
            <a:r>
              <a:rPr lang="ru-RU" sz="2000" dirty="0"/>
              <a:t>медицинских  учреждений наркологического профиля;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способностью </a:t>
            </a:r>
            <a:r>
              <a:rPr lang="ru-RU" sz="2000" dirty="0"/>
              <a:t>и готовностью использовать знания организационной структуры </a:t>
            </a:r>
            <a:r>
              <a:rPr lang="ru-RU" sz="2000" dirty="0" smtClean="0"/>
              <a:t>наркологической </a:t>
            </a:r>
            <a:r>
              <a:rPr lang="ru-RU" sz="2000" dirty="0"/>
              <a:t>службы, управленческой и экономической  </a:t>
            </a:r>
            <a:r>
              <a:rPr lang="ru-RU" sz="2000" dirty="0" smtClean="0"/>
              <a:t>деятельности медицинских </a:t>
            </a:r>
            <a:r>
              <a:rPr lang="ru-RU" sz="2000" dirty="0"/>
              <a:t>учреждений  различных типов по оказанию  наркологической </a:t>
            </a:r>
            <a:r>
              <a:rPr lang="ru-RU" sz="2000" dirty="0" smtClean="0"/>
              <a:t>помощи</a:t>
            </a:r>
            <a:r>
              <a:rPr lang="ru-RU" sz="2000" dirty="0"/>
              <a:t>, анализировать показатели работы их структурных </a:t>
            </a:r>
            <a:r>
              <a:rPr lang="ru-RU" sz="2000" dirty="0" smtClean="0"/>
              <a:t>подразделений наркологической </a:t>
            </a:r>
            <a:r>
              <a:rPr lang="ru-RU" sz="2000" dirty="0"/>
              <a:t>службы, проводить оценку эффективности современных </a:t>
            </a:r>
            <a:r>
              <a:rPr lang="ru-RU" sz="2000" dirty="0" smtClean="0"/>
              <a:t>медико-организационных </a:t>
            </a:r>
            <a:r>
              <a:rPr lang="ru-RU" sz="2000" dirty="0"/>
              <a:t>и социально-экономических технологий при </a:t>
            </a:r>
            <a:r>
              <a:rPr lang="ru-RU" sz="2000" dirty="0" smtClean="0"/>
              <a:t>оказании медицинских </a:t>
            </a:r>
            <a:r>
              <a:rPr lang="ru-RU" sz="2000" dirty="0"/>
              <a:t>услуг пациентам наркологического профиля.</a:t>
            </a:r>
          </a:p>
        </p:txBody>
      </p:sp>
    </p:spTree>
    <p:extLst>
      <p:ext uri="{BB962C8B-B14F-4D97-AF65-F5344CB8AC3E}">
        <p14:creationId xmlns:p14="http://schemas.microsoft.com/office/powerpoint/2010/main" val="41054808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18" y="0"/>
            <a:ext cx="8990164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47042"/>
            <a:ext cx="9144000" cy="23639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62548"/>
            <a:ext cx="9144000" cy="393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188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80928"/>
            <a:ext cx="9144000" cy="736104"/>
          </a:xfrm>
        </p:spPr>
        <p:txBody>
          <a:bodyPr/>
          <a:lstStyle/>
          <a:p>
            <a:pPr algn="ctr" eaLnBrk="1" hangingPunct="1"/>
            <a:r>
              <a:rPr lang="ru-RU" alt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 ЗА ВНИМАНИЕ!</a:t>
            </a:r>
            <a:endParaRPr lang="en-US" alt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48680"/>
            <a:ext cx="7956376" cy="7200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altLang="ru-RU" sz="4000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 CY" pitchFamily="124" charset="-52"/>
              </a:rPr>
              <a:t>Компетентностный</a:t>
            </a:r>
            <a:r>
              <a:rPr lang="ru-RU" altLang="ru-RU" sz="40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 CY" pitchFamily="124" charset="-52"/>
              </a:rPr>
              <a:t> подход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812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«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К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  <a:cs typeface="Times New Roman" panose="02020603050405020304" pitchFamily="18" charset="0"/>
              </a:rPr>
              <a:t>омпетентность</a:t>
            </a:r>
            <a:r>
              <a:rPr lang="ru-RU" altLang="ru-RU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» </a:t>
            </a:r>
            <a:r>
              <a:rPr lang="ru-RU" altLang="ru-RU" sz="2800" dirty="0" smtClean="0">
                <a:solidFill>
                  <a:schemeClr val="tx1"/>
                </a:solidFill>
              </a:rPr>
              <a:t> - </a:t>
            </a:r>
            <a:r>
              <a:rPr lang="ru-RU" altLang="ru-RU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  <a:cs typeface="Times New Roman" panose="02020603050405020304" pitchFamily="18" charset="0"/>
              </a:rPr>
              <a:t>от</a:t>
            </a:r>
            <a:r>
              <a:rPr lang="ru-RU" altLang="ru-RU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  <a:cs typeface="Times New Roman" panose="02020603050405020304" pitchFamily="18" charset="0"/>
              </a:rPr>
              <a:t>латинского</a:t>
            </a:r>
            <a:r>
              <a:rPr lang="ru-RU" altLang="ru-RU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 </a:t>
            </a:r>
            <a:r>
              <a:rPr lang="ru-RU" altLang="ru-RU" sz="2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Competens</a:t>
            </a:r>
            <a:r>
              <a:rPr lang="ru-RU" altLang="ru-RU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-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  <a:cs typeface="Times New Roman" panose="02020603050405020304" pitchFamily="18" charset="0"/>
              </a:rPr>
              <a:t>соответствующий</a:t>
            </a:r>
            <a:r>
              <a:rPr lang="ru-RU" altLang="ru-RU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,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  <a:cs typeface="Times New Roman" panose="02020603050405020304" pitchFamily="18" charset="0"/>
              </a:rPr>
              <a:t>способный</a:t>
            </a:r>
            <a:r>
              <a:rPr lang="ru-RU" altLang="ru-RU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endParaRPr lang="ru-RU" altLang="ru-RU" sz="28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К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  <a:cs typeface="Times New Roman" panose="02020603050405020304" pitchFamily="18" charset="0"/>
              </a:rPr>
              <a:t>омпетентность</a:t>
            </a:r>
            <a:r>
              <a:rPr lang="ru-RU" altLang="ru-RU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</a:rPr>
              <a:t> -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  <a:cs typeface="Times New Roman" panose="02020603050405020304" pitchFamily="18" charset="0"/>
              </a:rPr>
              <a:t>способность</a:t>
            </a:r>
            <a:r>
              <a:rPr lang="ru-RU" altLang="ru-RU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  <a:cs typeface="Times New Roman" panose="02020603050405020304" pitchFamily="18" charset="0"/>
              </a:rPr>
              <a:t>реализации</a:t>
            </a:r>
            <a:r>
              <a:rPr lang="ru-RU" altLang="ru-RU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  <a:cs typeface="Times New Roman" panose="02020603050405020304" pitchFamily="18" charset="0"/>
              </a:rPr>
              <a:t>знаний</a:t>
            </a:r>
            <a:r>
              <a:rPr lang="ru-RU" altLang="ru-RU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  <a:cs typeface="Times New Roman" panose="02020603050405020304" pitchFamily="18" charset="0"/>
              </a:rPr>
              <a:t>и</a:t>
            </a:r>
            <a:r>
              <a:rPr lang="ru-RU" altLang="ru-RU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  <a:cs typeface="Times New Roman" panose="02020603050405020304" pitchFamily="18" charset="0"/>
              </a:rPr>
              <a:t>умений</a:t>
            </a:r>
            <a:r>
              <a:rPr lang="ru-RU" altLang="ru-RU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  <a:cs typeface="Times New Roman" panose="02020603050405020304" pitchFamily="18" charset="0"/>
              </a:rPr>
              <a:t>в</a:t>
            </a:r>
            <a:r>
              <a:rPr lang="ru-RU" altLang="ru-RU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  <a:cs typeface="Times New Roman" panose="02020603050405020304" pitchFamily="18" charset="0"/>
              </a:rPr>
              <a:t>конкретной</a:t>
            </a:r>
            <a:r>
              <a:rPr lang="ru-RU" altLang="ru-RU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  <a:cs typeface="Times New Roman" panose="02020603050405020304" pitchFamily="18" charset="0"/>
              </a:rPr>
              <a:t>ситуации</a:t>
            </a:r>
            <a:endParaRPr lang="ru-RU" altLang="ru-RU" sz="2800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  <a:cs typeface="Times New Roman" panose="02020603050405020304" pitchFamily="18" charset="0"/>
              </a:rPr>
              <a:t>Компетентность</a:t>
            </a:r>
            <a:r>
              <a:rPr lang="ru-RU" altLang="ru-RU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-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  <a:cs typeface="Times New Roman" panose="02020603050405020304" pitchFamily="18" charset="0"/>
              </a:rPr>
              <a:t>совокупность</a:t>
            </a:r>
            <a:r>
              <a:rPr lang="ru-RU" altLang="ru-RU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  <a:cs typeface="Times New Roman" panose="02020603050405020304" pitchFamily="18" charset="0"/>
              </a:rPr>
              <a:t>компетенций</a:t>
            </a:r>
            <a:endParaRPr lang="ru-RU" altLang="ru-RU" sz="2800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8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ru-RU" altLang="ru-RU" sz="40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 CY" pitchFamily="124" charset="-52"/>
              </a:rPr>
              <a:t>Цель системы медицинского образования: </a:t>
            </a:r>
            <a:r>
              <a:rPr lang="ru-RU" altLang="ru-RU" sz="4000" i="1" dirty="0">
                <a:solidFill>
                  <a:srgbClr val="0070C0"/>
                </a:solidFill>
                <a:latin typeface="Lucida Grande CY" pitchFamily="124" charset="-52"/>
              </a:rPr>
              <a:t/>
            </a:r>
            <a:br>
              <a:rPr lang="ru-RU" altLang="ru-RU" sz="4000" i="1" dirty="0">
                <a:solidFill>
                  <a:srgbClr val="0070C0"/>
                </a:solidFill>
                <a:latin typeface="Lucida Grande CY" pitchFamily="124" charset="-52"/>
              </a:rPr>
            </a:br>
            <a:endParaRPr lang="en-US" altLang="ru-RU" sz="4000" i="1" dirty="0">
              <a:solidFill>
                <a:srgbClr val="0070C0"/>
              </a:solidFill>
              <a:latin typeface="Lucida Grande CY" pitchFamily="124" charset="-52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81200"/>
            <a:ext cx="7772400" cy="4114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sz="4000" dirty="0" smtClean="0">
                <a:solidFill>
                  <a:schemeClr val="tx1"/>
                </a:solidFill>
              </a:rPr>
              <a:t>	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формирование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профессионально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готового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к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самостоятельной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врачебной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практике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специалиста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в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условиях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современного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уровня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материально</a:t>
            </a:r>
            <a:r>
              <a:rPr lang="ru-RU" altLang="ru-RU" sz="4000" dirty="0" smtClean="0">
                <a:solidFill>
                  <a:schemeClr val="tx1"/>
                </a:solidFill>
              </a:rPr>
              <a:t>-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технической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оснащенности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  <a:r>
              <a:rPr lang="ru-RU" altLang="ru-RU" sz="4000" dirty="0" smtClean="0">
                <a:solidFill>
                  <a:schemeClr val="tx1"/>
                </a:solidFill>
                <a:latin typeface="Lucida Grande CY" pitchFamily="124" charset="-52"/>
              </a:rPr>
              <a:t>здравоохранения</a:t>
            </a:r>
            <a:r>
              <a:rPr lang="ru-RU" altLang="ru-RU" sz="4000" dirty="0" smtClean="0">
                <a:solidFill>
                  <a:schemeClr val="tx1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4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ru-RU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3671" y="548680"/>
            <a:ext cx="8066857" cy="1320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2400" dirty="0" smtClean="0">
                <a:solidFill>
                  <a:srgbClr val="0070C0"/>
                </a:solidFill>
                <a:latin typeface="Lucida Grande CY" pitchFamily="124" charset="-52"/>
              </a:rPr>
              <a:t>Статья</a:t>
            </a:r>
            <a:r>
              <a:rPr lang="ru-RU" altLang="ru-RU" sz="2400" dirty="0" smtClean="0">
                <a:solidFill>
                  <a:srgbClr val="0070C0"/>
                </a:solidFill>
              </a:rPr>
              <a:t> 82. </a:t>
            </a:r>
            <a:r>
              <a:rPr lang="ru-RU" altLang="ru-RU" sz="2400" dirty="0" smtClean="0">
                <a:solidFill>
                  <a:srgbClr val="0070C0"/>
                </a:solidFill>
                <a:latin typeface="Lucida Grande CY" pitchFamily="124" charset="-52"/>
              </a:rPr>
              <a:t>Особенности</a:t>
            </a:r>
            <a:r>
              <a:rPr lang="ru-RU" altLang="ru-RU" sz="2400" dirty="0" smtClean="0">
                <a:solidFill>
                  <a:srgbClr val="0070C0"/>
                </a:solidFill>
              </a:rPr>
              <a:t> </a:t>
            </a:r>
            <a:r>
              <a:rPr lang="ru-RU" altLang="ru-RU" sz="2400" dirty="0" smtClean="0">
                <a:solidFill>
                  <a:srgbClr val="0070C0"/>
                </a:solidFill>
                <a:latin typeface="Lucida Grande CY" pitchFamily="124" charset="-52"/>
              </a:rPr>
              <a:t>реализации</a:t>
            </a:r>
            <a:r>
              <a:rPr lang="ru-RU" altLang="ru-RU" sz="2400" dirty="0" smtClean="0">
                <a:solidFill>
                  <a:srgbClr val="0070C0"/>
                </a:solidFill>
              </a:rPr>
              <a:t> </a:t>
            </a:r>
            <a:r>
              <a:rPr lang="ru-RU" altLang="ru-RU" sz="2400" dirty="0" smtClean="0">
                <a:solidFill>
                  <a:srgbClr val="0070C0"/>
                </a:solidFill>
                <a:latin typeface="Lucida Grande CY" pitchFamily="124" charset="-52"/>
              </a:rPr>
              <a:t>профессиональных</a:t>
            </a:r>
            <a:r>
              <a:rPr lang="ru-RU" altLang="ru-RU" sz="2400" dirty="0" smtClean="0">
                <a:solidFill>
                  <a:srgbClr val="0070C0"/>
                </a:solidFill>
              </a:rPr>
              <a:t> </a:t>
            </a:r>
            <a:r>
              <a:rPr lang="ru-RU" altLang="ru-RU" sz="2400" dirty="0" smtClean="0">
                <a:solidFill>
                  <a:srgbClr val="0070C0"/>
                </a:solidFill>
                <a:latin typeface="Lucida Grande CY" pitchFamily="124" charset="-52"/>
              </a:rPr>
              <a:t>образовательных</a:t>
            </a:r>
            <a:r>
              <a:rPr lang="ru-RU" altLang="ru-RU" sz="2400" dirty="0" smtClean="0">
                <a:solidFill>
                  <a:srgbClr val="0070C0"/>
                </a:solidFill>
              </a:rPr>
              <a:t> </a:t>
            </a:r>
            <a:r>
              <a:rPr lang="ru-RU" altLang="ru-RU" sz="2400" dirty="0" smtClean="0">
                <a:solidFill>
                  <a:srgbClr val="0070C0"/>
                </a:solidFill>
                <a:latin typeface="Lucida Grande CY" pitchFamily="124" charset="-52"/>
              </a:rPr>
              <a:t>программ</a:t>
            </a:r>
            <a:r>
              <a:rPr lang="ru-RU" altLang="ru-RU" sz="2400" dirty="0" smtClean="0">
                <a:solidFill>
                  <a:srgbClr val="0070C0"/>
                </a:solidFill>
              </a:rPr>
              <a:t> </a:t>
            </a:r>
            <a:r>
              <a:rPr lang="ru-RU" altLang="ru-RU" sz="2400" dirty="0" smtClean="0">
                <a:solidFill>
                  <a:srgbClr val="0070C0"/>
                </a:solidFill>
                <a:latin typeface="Lucida Grande CY" pitchFamily="124" charset="-52"/>
              </a:rPr>
              <a:t>медицинского</a:t>
            </a:r>
            <a:r>
              <a:rPr lang="ru-RU" altLang="ru-RU" sz="2400" dirty="0" smtClean="0">
                <a:solidFill>
                  <a:srgbClr val="0070C0"/>
                </a:solidFill>
              </a:rPr>
              <a:t> </a:t>
            </a:r>
            <a:r>
              <a:rPr lang="ru-RU" altLang="ru-RU" sz="2400" dirty="0" smtClean="0">
                <a:solidFill>
                  <a:srgbClr val="0070C0"/>
                </a:solidFill>
                <a:latin typeface="Lucida Grande CY" pitchFamily="124" charset="-52"/>
              </a:rPr>
              <a:t>образования</a:t>
            </a:r>
            <a:r>
              <a:rPr lang="ru-RU" altLang="ru-RU" sz="2400" dirty="0" smtClean="0">
                <a:solidFill>
                  <a:srgbClr val="0070C0"/>
                </a:solidFill>
              </a:rPr>
              <a:t> </a:t>
            </a:r>
            <a:r>
              <a:rPr lang="ru-RU" altLang="ru-RU" sz="2400" dirty="0" smtClean="0">
                <a:solidFill>
                  <a:srgbClr val="0070C0"/>
                </a:solidFill>
                <a:latin typeface="Lucida Grande CY" pitchFamily="124" charset="-52"/>
              </a:rPr>
              <a:t>и</a:t>
            </a:r>
            <a:r>
              <a:rPr lang="ru-RU" altLang="ru-RU" sz="2400" dirty="0" smtClean="0">
                <a:solidFill>
                  <a:srgbClr val="0070C0"/>
                </a:solidFill>
              </a:rPr>
              <a:t> </a:t>
            </a:r>
            <a:r>
              <a:rPr lang="ru-RU" altLang="ru-RU" sz="2400" dirty="0" smtClean="0">
                <a:solidFill>
                  <a:srgbClr val="0070C0"/>
                </a:solidFill>
                <a:latin typeface="Lucida Grande CY" pitchFamily="124" charset="-52"/>
              </a:rPr>
              <a:t>фармацевтического</a:t>
            </a:r>
            <a:r>
              <a:rPr lang="ru-RU" altLang="ru-RU" sz="2400" dirty="0" smtClean="0">
                <a:solidFill>
                  <a:srgbClr val="0070C0"/>
                </a:solidFill>
              </a:rPr>
              <a:t> </a:t>
            </a:r>
            <a:r>
              <a:rPr lang="ru-RU" altLang="ru-RU" sz="2400" dirty="0" smtClean="0">
                <a:solidFill>
                  <a:srgbClr val="0070C0"/>
                </a:solidFill>
                <a:latin typeface="Lucida Grande CY" pitchFamily="124" charset="-52"/>
              </a:rPr>
              <a:t>образования</a:t>
            </a:r>
            <a:r>
              <a:rPr lang="ru-RU" altLang="ru-RU" sz="2400" dirty="0" smtClean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33670" y="2160590"/>
            <a:ext cx="8930817" cy="3880773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2800" dirty="0" smtClean="0"/>
              <a:t>	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реализация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профессиональных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образовательных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программ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медицинского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образования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фармацевтического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образования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обеспечивает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2800" dirty="0" smtClean="0">
                <a:solidFill>
                  <a:srgbClr val="C00000"/>
                </a:solidFill>
                <a:latin typeface="Lucida Grande CY" pitchFamily="124" charset="-52"/>
              </a:rPr>
              <a:t>непрерывное</a:t>
            </a:r>
            <a:r>
              <a:rPr lang="ru-RU" altLang="ru-RU" sz="2800" dirty="0" smtClean="0">
                <a:solidFill>
                  <a:srgbClr val="C00000"/>
                </a:solidFill>
              </a:rPr>
              <a:t> </a:t>
            </a:r>
            <a:r>
              <a:rPr lang="ru-RU" altLang="ru-RU" sz="2800" dirty="0" smtClean="0">
                <a:solidFill>
                  <a:srgbClr val="C00000"/>
                </a:solidFill>
                <a:latin typeface="Lucida Grande CY" pitchFamily="124" charset="-52"/>
              </a:rPr>
              <a:t>совершенствование</a:t>
            </a:r>
            <a:r>
              <a:rPr lang="ru-RU" altLang="ru-RU" sz="2800" dirty="0" smtClean="0">
                <a:solidFill>
                  <a:srgbClr val="C00000"/>
                </a:solidFill>
              </a:rPr>
              <a:t> </a:t>
            </a:r>
            <a:r>
              <a:rPr lang="ru-RU" altLang="ru-RU" sz="2800" dirty="0" smtClean="0">
                <a:solidFill>
                  <a:srgbClr val="C00000"/>
                </a:solidFill>
                <a:latin typeface="Lucida Grande CY" pitchFamily="124" charset="-52"/>
              </a:rPr>
              <a:t>профессиональных</a:t>
            </a:r>
            <a:r>
              <a:rPr lang="ru-RU" altLang="ru-RU" sz="2800" dirty="0" smtClean="0">
                <a:solidFill>
                  <a:srgbClr val="C00000"/>
                </a:solidFill>
              </a:rPr>
              <a:t> </a:t>
            </a:r>
            <a:r>
              <a:rPr lang="ru-RU" altLang="ru-RU" sz="2800" dirty="0" smtClean="0">
                <a:solidFill>
                  <a:srgbClr val="C00000"/>
                </a:solidFill>
                <a:latin typeface="Lucida Grande CY" pitchFamily="124" charset="-52"/>
              </a:rPr>
              <a:t>знаний</a:t>
            </a:r>
            <a:r>
              <a:rPr lang="ru-RU" altLang="ru-RU" sz="2800" dirty="0" smtClean="0">
                <a:solidFill>
                  <a:srgbClr val="C00000"/>
                </a:solidFill>
              </a:rPr>
              <a:t> </a:t>
            </a:r>
            <a:r>
              <a:rPr lang="ru-RU" altLang="ru-RU" sz="2800" dirty="0" smtClean="0">
                <a:solidFill>
                  <a:srgbClr val="C00000"/>
                </a:solidFill>
                <a:latin typeface="Lucida Grande CY" pitchFamily="124" charset="-52"/>
              </a:rPr>
              <a:t>и</a:t>
            </a:r>
            <a:r>
              <a:rPr lang="ru-RU" altLang="ru-RU" sz="2800" dirty="0" smtClean="0">
                <a:solidFill>
                  <a:srgbClr val="C00000"/>
                </a:solidFill>
              </a:rPr>
              <a:t> </a:t>
            </a:r>
            <a:r>
              <a:rPr lang="ru-RU" altLang="ru-RU" sz="2800" dirty="0" smtClean="0">
                <a:solidFill>
                  <a:srgbClr val="C00000"/>
                </a:solidFill>
                <a:latin typeface="Lucida Grande CY" pitchFamily="124" charset="-52"/>
              </a:rPr>
              <a:t>навыков</a:t>
            </a:r>
            <a:r>
              <a:rPr lang="ru-RU" altLang="ru-RU" sz="2800" dirty="0" smtClean="0">
                <a:solidFill>
                  <a:srgbClr val="C00000"/>
                </a:solidFill>
              </a:rPr>
              <a:t> </a:t>
            </a:r>
            <a:r>
              <a:rPr lang="ru-RU" altLang="ru-RU" sz="2800" dirty="0" smtClean="0">
                <a:solidFill>
                  <a:srgbClr val="C00000"/>
                </a:solidFill>
                <a:latin typeface="Lucida Grande CY" pitchFamily="124" charset="-52"/>
              </a:rPr>
              <a:t>в</a:t>
            </a:r>
            <a:r>
              <a:rPr lang="ru-RU" altLang="ru-RU" sz="2800" dirty="0" smtClean="0">
                <a:solidFill>
                  <a:srgbClr val="C00000"/>
                </a:solidFill>
              </a:rPr>
              <a:t> </a:t>
            </a:r>
            <a:r>
              <a:rPr lang="ru-RU" altLang="ru-RU" sz="2800" dirty="0" smtClean="0">
                <a:solidFill>
                  <a:srgbClr val="C00000"/>
                </a:solidFill>
                <a:latin typeface="Lucida Grande CY" pitchFamily="124" charset="-52"/>
              </a:rPr>
              <a:t>течение</a:t>
            </a:r>
            <a:r>
              <a:rPr lang="ru-RU" altLang="ru-RU" sz="2800" dirty="0" smtClean="0">
                <a:solidFill>
                  <a:srgbClr val="C00000"/>
                </a:solidFill>
              </a:rPr>
              <a:t> </a:t>
            </a:r>
            <a:r>
              <a:rPr lang="ru-RU" altLang="ru-RU" sz="2800" dirty="0" smtClean="0">
                <a:solidFill>
                  <a:srgbClr val="C00000"/>
                </a:solidFill>
                <a:latin typeface="Lucida Grande CY" pitchFamily="124" charset="-52"/>
              </a:rPr>
              <a:t>всей</a:t>
            </a:r>
            <a:r>
              <a:rPr lang="ru-RU" altLang="ru-RU" sz="2800" dirty="0" smtClean="0">
                <a:solidFill>
                  <a:srgbClr val="C00000"/>
                </a:solidFill>
              </a:rPr>
              <a:t> </a:t>
            </a:r>
            <a:r>
              <a:rPr lang="ru-RU" altLang="ru-RU" sz="2800" dirty="0" smtClean="0">
                <a:solidFill>
                  <a:srgbClr val="C00000"/>
                </a:solidFill>
                <a:latin typeface="Lucida Grande CY" pitchFamily="124" charset="-52"/>
              </a:rPr>
              <a:t>жизни</a:t>
            </a:r>
            <a:r>
              <a:rPr lang="ru-RU" altLang="ru-RU" sz="2800" dirty="0" smtClean="0"/>
              <a:t>,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а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также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постоянное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повышение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профессионального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уровня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расширение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квалификации</a:t>
            </a:r>
            <a:r>
              <a:rPr lang="ru-RU" altLang="ru-RU" sz="2800" dirty="0" smtClean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</p:spPr>
        <p:txBody>
          <a:bodyPr lIns="92075" tIns="46038" rIns="92075" bIns="46038">
            <a:normAutofit fontScale="90000"/>
          </a:bodyPr>
          <a:lstStyle/>
          <a:p>
            <a:pPr eaLnBrk="1" hangingPunct="1"/>
            <a:r>
              <a:rPr lang="en-US" altLang="ru-RU" sz="2400" i="1" dirty="0" err="1" smtClean="0">
                <a:solidFill>
                  <a:srgbClr val="0070C0"/>
                </a:solidFill>
                <a:latin typeface="Lucida Grande CY" pitchFamily="124" charset="-52"/>
              </a:rPr>
              <a:t>Аккредитация</a:t>
            </a:r>
            <a:r>
              <a:rPr lang="en-US" altLang="ru-RU" sz="2400" i="1" dirty="0" smtClean="0">
                <a:solidFill>
                  <a:srgbClr val="0070C0"/>
                </a:solidFill>
              </a:rPr>
              <a:t> - </a:t>
            </a:r>
            <a:r>
              <a:rPr lang="en-US" altLang="ru-RU" sz="2400" i="1" dirty="0" err="1" smtClean="0">
                <a:solidFill>
                  <a:srgbClr val="0070C0"/>
                </a:solidFill>
                <a:latin typeface="Lucida Grande CY" pitchFamily="124" charset="-52"/>
              </a:rPr>
              <a:t>процесс</a:t>
            </a:r>
            <a:r>
              <a:rPr lang="en-US" altLang="ru-RU" sz="2400" i="1" dirty="0" smtClean="0">
                <a:solidFill>
                  <a:srgbClr val="0070C0"/>
                </a:solidFill>
              </a:rPr>
              <a:t> </a:t>
            </a:r>
            <a:r>
              <a:rPr lang="en-US" altLang="ru-RU" sz="2400" i="1" dirty="0" err="1" smtClean="0">
                <a:solidFill>
                  <a:srgbClr val="0070C0"/>
                </a:solidFill>
                <a:latin typeface="Lucida Grande CY" pitchFamily="124" charset="-52"/>
              </a:rPr>
              <a:t>официального</a:t>
            </a:r>
            <a:r>
              <a:rPr lang="en-US" altLang="ru-RU" sz="2400" i="1" dirty="0" smtClean="0">
                <a:solidFill>
                  <a:srgbClr val="0070C0"/>
                </a:solidFill>
              </a:rPr>
              <a:t> </a:t>
            </a:r>
            <a:r>
              <a:rPr lang="en-US" altLang="ru-RU" sz="2400" i="1" dirty="0" err="1" smtClean="0">
                <a:solidFill>
                  <a:srgbClr val="0070C0"/>
                </a:solidFill>
                <a:latin typeface="Lucida Grande CY" pitchFamily="124" charset="-52"/>
              </a:rPr>
              <a:t>подтверждения</a:t>
            </a:r>
            <a:r>
              <a:rPr lang="en-US" altLang="ru-RU" sz="2400" i="1" dirty="0" smtClean="0">
                <a:solidFill>
                  <a:srgbClr val="0070C0"/>
                </a:solidFill>
              </a:rPr>
              <a:t> </a:t>
            </a:r>
            <a:r>
              <a:rPr lang="en-US" altLang="ru-RU" sz="2400" i="1" dirty="0" err="1" smtClean="0">
                <a:solidFill>
                  <a:srgbClr val="0070C0"/>
                </a:solidFill>
                <a:latin typeface="Lucida Grande CY" pitchFamily="124" charset="-52"/>
              </a:rPr>
              <a:t>соответствия</a:t>
            </a:r>
            <a:r>
              <a:rPr lang="en-US" altLang="ru-RU" sz="2400" i="1" dirty="0" smtClean="0">
                <a:solidFill>
                  <a:srgbClr val="0070C0"/>
                </a:solidFill>
              </a:rPr>
              <a:t> </a:t>
            </a:r>
            <a:r>
              <a:rPr lang="en-US" altLang="ru-RU" sz="2400" i="1" dirty="0" err="1" smtClean="0">
                <a:solidFill>
                  <a:srgbClr val="0070C0"/>
                </a:solidFill>
                <a:latin typeface="Lucida Grande CY" pitchFamily="124" charset="-52"/>
              </a:rPr>
              <a:t>качества</a:t>
            </a:r>
            <a:r>
              <a:rPr lang="en-US" altLang="ru-RU" sz="2400" i="1" dirty="0" smtClean="0">
                <a:solidFill>
                  <a:srgbClr val="0070C0"/>
                </a:solidFill>
              </a:rPr>
              <a:t> </a:t>
            </a:r>
            <a:br>
              <a:rPr lang="en-US" altLang="ru-RU" sz="2400" i="1" dirty="0" smtClean="0">
                <a:solidFill>
                  <a:srgbClr val="0070C0"/>
                </a:solidFill>
              </a:rPr>
            </a:br>
            <a:r>
              <a:rPr lang="en-US" altLang="ru-RU" sz="2400" i="1" dirty="0" err="1" smtClean="0">
                <a:solidFill>
                  <a:srgbClr val="0070C0"/>
                </a:solidFill>
                <a:latin typeface="Lucida Grande CY" pitchFamily="124" charset="-52"/>
              </a:rPr>
              <a:t>предоставляемых</a:t>
            </a:r>
            <a:r>
              <a:rPr lang="en-US" altLang="ru-RU" sz="2400" i="1" dirty="0" smtClean="0">
                <a:solidFill>
                  <a:srgbClr val="0070C0"/>
                </a:solidFill>
              </a:rPr>
              <a:t> </a:t>
            </a:r>
            <a:r>
              <a:rPr lang="en-US" altLang="ru-RU" sz="2400" i="1" dirty="0" err="1" smtClean="0">
                <a:solidFill>
                  <a:srgbClr val="0070C0"/>
                </a:solidFill>
                <a:latin typeface="Lucida Grande CY" pitchFamily="124" charset="-52"/>
              </a:rPr>
              <a:t>услуг</a:t>
            </a:r>
            <a:r>
              <a:rPr lang="en-US" altLang="ru-RU" sz="2400" i="1" dirty="0" smtClean="0">
                <a:solidFill>
                  <a:srgbClr val="0070C0"/>
                </a:solidFill>
              </a:rPr>
              <a:t> </a:t>
            </a:r>
            <a:r>
              <a:rPr lang="en-US" altLang="ru-RU" sz="2400" i="1" dirty="0" err="1" smtClean="0">
                <a:solidFill>
                  <a:srgbClr val="0070C0"/>
                </a:solidFill>
                <a:latin typeface="Lucida Grande CY" pitchFamily="124" charset="-52"/>
              </a:rPr>
              <a:t>некоему</a:t>
            </a:r>
            <a:r>
              <a:rPr lang="en-US" altLang="ru-RU" sz="2400" i="1" dirty="0" smtClean="0">
                <a:solidFill>
                  <a:srgbClr val="0070C0"/>
                </a:solidFill>
              </a:rPr>
              <a:t> </a:t>
            </a:r>
            <a:r>
              <a:rPr lang="en-US" altLang="ru-RU" sz="2400" i="1" dirty="0" err="1" smtClean="0">
                <a:solidFill>
                  <a:srgbClr val="0070C0"/>
                </a:solidFill>
                <a:latin typeface="Lucida Grande CY" pitchFamily="124" charset="-52"/>
              </a:rPr>
              <a:t>стандарту</a:t>
            </a:r>
            <a:endParaRPr lang="en-US" altLang="ru-RU" sz="4800" dirty="0" smtClean="0">
              <a:solidFill>
                <a:srgbClr val="0070C0"/>
              </a:solidFill>
              <a:latin typeface="Helvetica" panose="020B0604020202020204" pitchFamily="34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828800"/>
            <a:ext cx="8229600" cy="4343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ru-RU" dirty="0" smtClean="0">
                <a:solidFill>
                  <a:schemeClr val="tx1"/>
                </a:solidFill>
              </a:rPr>
              <a:t>	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Для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определения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готовности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лица</a:t>
            </a:r>
            <a:r>
              <a:rPr lang="en-US" altLang="ru-RU" sz="2800" dirty="0" smtClean="0">
                <a:solidFill>
                  <a:schemeClr val="tx1"/>
                </a:solidFill>
              </a:rPr>
              <a:t>,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получившего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медицинское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или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фармацевтическое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образование</a:t>
            </a:r>
            <a:r>
              <a:rPr lang="en-US" altLang="ru-RU" sz="2800" dirty="0" smtClean="0">
                <a:solidFill>
                  <a:schemeClr val="tx1"/>
                </a:solidFill>
              </a:rPr>
              <a:t>,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к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практической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работе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в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соответствии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с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утвержденными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стандартами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и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порядками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оказания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медицинской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помощи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будет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внедрена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новая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форма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допуска</a:t>
            </a:r>
            <a:r>
              <a:rPr lang="en-US" altLang="ru-RU" sz="2800" dirty="0" smtClean="0">
                <a:solidFill>
                  <a:schemeClr val="tx1"/>
                </a:solidFill>
              </a:rPr>
              <a:t> -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аккредитация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к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конкретным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видам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медицинской</a:t>
            </a:r>
            <a:r>
              <a:rPr lang="en-US" altLang="ru-RU" sz="2800" dirty="0" smtClean="0">
                <a:solidFill>
                  <a:schemeClr val="tx1"/>
                </a:solidFill>
              </a:rPr>
              <a:t> </a:t>
            </a:r>
            <a:r>
              <a:rPr lang="en-US" altLang="ru-RU" sz="2800" dirty="0" err="1" smtClean="0">
                <a:solidFill>
                  <a:schemeClr val="tx1"/>
                </a:solidFill>
                <a:latin typeface="Lucida Grande CY" pitchFamily="124" charset="-52"/>
              </a:rPr>
              <a:t>деятельности</a:t>
            </a:r>
            <a:r>
              <a:rPr lang="en-US" altLang="ru-RU" sz="2800" dirty="0" smtClean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ru-RU" altLang="ru-RU" sz="4000" i="1" dirty="0">
                <a:solidFill>
                  <a:srgbClr val="0070C0"/>
                </a:solidFill>
                <a:latin typeface="Lucida Grande CY" pitchFamily="124" charset="-52"/>
              </a:rPr>
              <a:t>Н</a:t>
            </a:r>
            <a:r>
              <a:rPr lang="en-US" altLang="ru-RU" sz="4000" i="1" dirty="0" err="1">
                <a:solidFill>
                  <a:srgbClr val="0070C0"/>
                </a:solidFill>
                <a:latin typeface="Lucida Grande CY" pitchFamily="124" charset="-52"/>
              </a:rPr>
              <a:t>овый</a:t>
            </a:r>
            <a:r>
              <a:rPr lang="en-US" altLang="ru-RU" sz="4000" i="1" dirty="0">
                <a:solidFill>
                  <a:srgbClr val="0070C0"/>
                </a:solidFill>
                <a:latin typeface="Lucida Grande CY" pitchFamily="124" charset="-52"/>
              </a:rPr>
              <a:t> </a:t>
            </a:r>
            <a:r>
              <a:rPr lang="en-US" altLang="ru-RU" sz="4000" i="1" dirty="0" err="1">
                <a:solidFill>
                  <a:srgbClr val="0070C0"/>
                </a:solidFill>
                <a:latin typeface="Lucida Grande CY" pitchFamily="124" charset="-52"/>
              </a:rPr>
              <a:t>модульный</a:t>
            </a:r>
            <a:r>
              <a:rPr lang="en-US" altLang="ru-RU" sz="4000" i="1" dirty="0">
                <a:solidFill>
                  <a:srgbClr val="0070C0"/>
                </a:solidFill>
                <a:latin typeface="Lucida Grande CY" pitchFamily="124" charset="-52"/>
              </a:rPr>
              <a:t> </a:t>
            </a:r>
            <a:r>
              <a:rPr lang="en-US" altLang="ru-RU" sz="4000" i="1" dirty="0" err="1">
                <a:solidFill>
                  <a:srgbClr val="0070C0"/>
                </a:solidFill>
                <a:latin typeface="Lucida Grande CY" pitchFamily="124" charset="-52"/>
              </a:rPr>
              <a:t>принцип</a:t>
            </a:r>
            <a:r>
              <a:rPr lang="en-US" altLang="ru-RU" sz="4000" i="1" dirty="0">
                <a:solidFill>
                  <a:srgbClr val="0070C0"/>
                </a:solidFill>
                <a:latin typeface="Lucida Grande CY" pitchFamily="124" charset="-52"/>
              </a:rPr>
              <a:t> </a:t>
            </a:r>
            <a:r>
              <a:rPr lang="en-US" altLang="ru-RU" sz="4000" i="1" dirty="0" err="1">
                <a:solidFill>
                  <a:srgbClr val="0070C0"/>
                </a:solidFill>
                <a:latin typeface="Lucida Grande CY" pitchFamily="124" charset="-52"/>
              </a:rPr>
              <a:t>непрерывного</a:t>
            </a:r>
            <a:r>
              <a:rPr lang="en-US" altLang="ru-RU" sz="4000" i="1" dirty="0">
                <a:solidFill>
                  <a:srgbClr val="0070C0"/>
                </a:solidFill>
                <a:latin typeface="Lucida Grande CY" pitchFamily="124" charset="-52"/>
              </a:rPr>
              <a:t> </a:t>
            </a:r>
            <a:r>
              <a:rPr lang="en-US" altLang="ru-RU" sz="4000" i="1" dirty="0" err="1">
                <a:solidFill>
                  <a:srgbClr val="0070C0"/>
                </a:solidFill>
                <a:latin typeface="Lucida Grande CY" pitchFamily="124" charset="-52"/>
              </a:rPr>
              <a:t>образования</a:t>
            </a:r>
            <a:endParaRPr lang="ru-RU" altLang="ru-RU" sz="4000" i="1" dirty="0">
              <a:solidFill>
                <a:srgbClr val="0070C0"/>
              </a:solidFill>
              <a:latin typeface="Lucida Grande CY" pitchFamily="124" charset="-52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0" y="2160590"/>
            <a:ext cx="8820472" cy="3880773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Вместо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повышения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квалификации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раз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в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пять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лет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российские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врачи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будут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учиться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непрерывно</a:t>
            </a:r>
            <a:r>
              <a:rPr lang="ru-RU" altLang="ru-RU" sz="2800" dirty="0" smtClean="0">
                <a:solidFill>
                  <a:schemeClr val="tx1"/>
                </a:solidFill>
              </a:rPr>
              <a:t> –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дистанционное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обучение</a:t>
            </a:r>
            <a:r>
              <a:rPr lang="ru-RU" altLang="ru-RU" sz="2800" dirty="0" smtClean="0">
                <a:solidFill>
                  <a:schemeClr val="tx1"/>
                </a:solidFill>
              </a:rPr>
              <a:t>. </a:t>
            </a:r>
            <a:r>
              <a:rPr lang="ru-RU" altLang="ru-RU" sz="2400" i="1" dirty="0" smtClean="0">
                <a:solidFill>
                  <a:schemeClr val="tx1"/>
                </a:solidFill>
              </a:rPr>
              <a:t>(</a:t>
            </a:r>
            <a:r>
              <a:rPr lang="ru-RU" altLang="ru-RU" sz="2400" i="1" dirty="0" smtClean="0">
                <a:solidFill>
                  <a:schemeClr val="tx1"/>
                </a:solidFill>
                <a:latin typeface="Lucida Grande CY" pitchFamily="124" charset="-52"/>
              </a:rPr>
              <a:t>Министр</a:t>
            </a:r>
            <a:r>
              <a:rPr lang="ru-RU" altLang="ru-RU" sz="2400" i="1" dirty="0" smtClean="0">
                <a:solidFill>
                  <a:schemeClr val="tx1"/>
                </a:solidFill>
              </a:rPr>
              <a:t> </a:t>
            </a:r>
            <a:r>
              <a:rPr lang="ru-RU" altLang="ru-RU" sz="2400" i="1" dirty="0" smtClean="0">
                <a:solidFill>
                  <a:schemeClr val="tx1"/>
                </a:solidFill>
                <a:latin typeface="Lucida Grande CY" pitchFamily="124" charset="-52"/>
              </a:rPr>
              <a:t>здравоохранения</a:t>
            </a:r>
            <a:r>
              <a:rPr lang="ru-RU" altLang="ru-RU" sz="2400" i="1" dirty="0" smtClean="0">
                <a:solidFill>
                  <a:schemeClr val="tx1"/>
                </a:solidFill>
              </a:rPr>
              <a:t> </a:t>
            </a:r>
            <a:r>
              <a:rPr lang="ru-RU" altLang="ru-RU" sz="2400" i="1" dirty="0" smtClean="0">
                <a:solidFill>
                  <a:schemeClr val="tx1"/>
                </a:solidFill>
                <a:latin typeface="Lucida Grande CY" pitchFamily="124" charset="-52"/>
              </a:rPr>
              <a:t>Вероника</a:t>
            </a:r>
            <a:r>
              <a:rPr lang="ru-RU" altLang="ru-RU" sz="2400" i="1" dirty="0" smtClean="0">
                <a:solidFill>
                  <a:schemeClr val="tx1"/>
                </a:solidFill>
              </a:rPr>
              <a:t> </a:t>
            </a:r>
            <a:r>
              <a:rPr lang="ru-RU" altLang="ru-RU" sz="2400" i="1" dirty="0" smtClean="0">
                <a:solidFill>
                  <a:schemeClr val="tx1"/>
                </a:solidFill>
                <a:latin typeface="Lucida Grande CY" pitchFamily="124" charset="-52"/>
              </a:rPr>
              <a:t>Скворцова</a:t>
            </a:r>
            <a:r>
              <a:rPr lang="ru-RU" altLang="ru-RU" sz="2400" i="1" dirty="0" smtClean="0">
                <a:solidFill>
                  <a:schemeClr val="tx1"/>
                </a:solidFill>
              </a:rPr>
              <a:t> </a:t>
            </a:r>
            <a:r>
              <a:rPr lang="ru-RU" altLang="ru-RU" sz="2400" i="1" dirty="0" smtClean="0">
                <a:solidFill>
                  <a:schemeClr val="tx1"/>
                </a:solidFill>
                <a:latin typeface="Lucida Grande CY" pitchFamily="124" charset="-52"/>
              </a:rPr>
              <a:t>на</a:t>
            </a:r>
            <a:r>
              <a:rPr lang="ru-RU" altLang="ru-RU" sz="2400" i="1" dirty="0" smtClean="0">
                <a:solidFill>
                  <a:schemeClr val="tx1"/>
                </a:solidFill>
              </a:rPr>
              <a:t> III </a:t>
            </a:r>
            <a:r>
              <a:rPr lang="ru-RU" altLang="ru-RU" sz="2400" i="1" dirty="0" smtClean="0">
                <a:solidFill>
                  <a:schemeClr val="tx1"/>
                </a:solidFill>
                <a:latin typeface="Lucida Grande CY" pitchFamily="124" charset="-52"/>
              </a:rPr>
              <a:t>Всероссийском</a:t>
            </a:r>
            <a:r>
              <a:rPr lang="ru-RU" altLang="ru-RU" sz="2400" i="1" dirty="0" smtClean="0">
                <a:solidFill>
                  <a:schemeClr val="tx1"/>
                </a:solidFill>
              </a:rPr>
              <a:t> </a:t>
            </a:r>
            <a:r>
              <a:rPr lang="ru-RU" altLang="ru-RU" sz="2400" i="1" dirty="0" smtClean="0">
                <a:solidFill>
                  <a:schemeClr val="tx1"/>
                </a:solidFill>
                <a:latin typeface="Lucida Grande CY" pitchFamily="124" charset="-52"/>
              </a:rPr>
              <a:t>форуме</a:t>
            </a:r>
            <a:r>
              <a:rPr lang="ru-RU" altLang="ru-RU" sz="2400" i="1" dirty="0" smtClean="0">
                <a:solidFill>
                  <a:schemeClr val="tx1"/>
                </a:solidFill>
              </a:rPr>
              <a:t> </a:t>
            </a:r>
            <a:r>
              <a:rPr lang="ru-RU" altLang="ru-RU" sz="2400" i="1" dirty="0" smtClean="0">
                <a:solidFill>
                  <a:schemeClr val="tx1"/>
                </a:solidFill>
                <a:latin typeface="Lucida Grande CY" pitchFamily="124" charset="-52"/>
              </a:rPr>
              <a:t>студентов</a:t>
            </a:r>
            <a:r>
              <a:rPr lang="ru-RU" altLang="ru-RU" sz="2400" i="1" dirty="0" smtClean="0">
                <a:solidFill>
                  <a:schemeClr val="tx1"/>
                </a:solidFill>
              </a:rPr>
              <a:t> </a:t>
            </a:r>
            <a:r>
              <a:rPr lang="ru-RU" altLang="ru-RU" sz="2400" i="1" dirty="0" smtClean="0">
                <a:solidFill>
                  <a:schemeClr val="tx1"/>
                </a:solidFill>
                <a:latin typeface="Lucida Grande CY" pitchFamily="124" charset="-52"/>
              </a:rPr>
              <a:t>Петербурге</a:t>
            </a:r>
            <a:r>
              <a:rPr lang="ru-RU" altLang="ru-RU" sz="2400" i="1" dirty="0" smtClean="0">
                <a:solidFill>
                  <a:schemeClr val="tx1"/>
                </a:solidFill>
              </a:rPr>
              <a:t>).</a:t>
            </a:r>
            <a:endParaRPr lang="en-US" altLang="ru-RU" sz="2400" i="1" dirty="0" smtClean="0">
              <a:solidFill>
                <a:schemeClr val="tx1"/>
              </a:solidFill>
            </a:endParaRPr>
          </a:p>
          <a:p>
            <a:pPr algn="ctr" eaLnBrk="1" hangingPunct="1">
              <a:lnSpc>
                <a:spcPct val="80000"/>
              </a:lnSpc>
            </a:pP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Чтобы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получить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аккредитацию</a:t>
            </a:r>
            <a:r>
              <a:rPr lang="ru-RU" altLang="ru-RU" sz="2800" dirty="0" smtClean="0">
                <a:solidFill>
                  <a:schemeClr val="tx1"/>
                </a:solidFill>
              </a:rPr>
              <a:t>,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врачи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должны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будут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овладеть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клиническими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протоколами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по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этой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специальности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или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направлению</a:t>
            </a:r>
            <a:r>
              <a:rPr lang="ru-RU" altLang="ru-RU" sz="2800" dirty="0" smtClean="0">
                <a:solidFill>
                  <a:schemeClr val="tx1"/>
                </a:solidFill>
              </a:rPr>
              <a:t>,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то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есть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самыми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современными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  <a:latin typeface="Lucida Grande CY" pitchFamily="124" charset="-52"/>
              </a:rPr>
              <a:t>знаниями</a:t>
            </a:r>
            <a:r>
              <a:rPr lang="ru-RU" altLang="ru-RU" sz="2800" dirty="0" smtClean="0">
                <a:solidFill>
                  <a:schemeClr val="tx1"/>
                </a:solidFill>
              </a:rPr>
              <a:t>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ru-RU" altLang="ru-RU" sz="40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 CY" pitchFamily="124" charset="-52"/>
              </a:rPr>
              <a:t>Клинический протокол медицинской организации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0" y="2160590"/>
            <a:ext cx="8892480" cy="3880773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3200" dirty="0" smtClean="0">
                <a:solidFill>
                  <a:schemeClr val="tx1"/>
                </a:solidFill>
              </a:rPr>
              <a:t>– </a:t>
            </a:r>
            <a:r>
              <a:rPr lang="ru-RU" altLang="ru-RU" sz="3200" dirty="0" smtClean="0">
                <a:solidFill>
                  <a:schemeClr val="tx1"/>
                </a:solidFill>
                <a:latin typeface="Lucida Grande CY" pitchFamily="124" charset="-52"/>
              </a:rPr>
              <a:t>нормативный</a:t>
            </a:r>
            <a:r>
              <a:rPr lang="ru-RU" altLang="ru-RU" sz="3200" dirty="0" smtClean="0">
                <a:solidFill>
                  <a:schemeClr val="tx1"/>
                </a:solidFill>
              </a:rPr>
              <a:t> </a:t>
            </a:r>
            <a:r>
              <a:rPr lang="ru-RU" altLang="ru-RU" sz="3200" dirty="0" smtClean="0">
                <a:solidFill>
                  <a:schemeClr val="tx1"/>
                </a:solidFill>
                <a:latin typeface="Lucida Grande CY" pitchFamily="124" charset="-52"/>
              </a:rPr>
              <a:t>документ</a:t>
            </a:r>
            <a:r>
              <a:rPr lang="ru-RU" altLang="ru-RU" sz="3200" dirty="0" smtClean="0">
                <a:solidFill>
                  <a:schemeClr val="tx1"/>
                </a:solidFill>
              </a:rPr>
              <a:t>, </a:t>
            </a:r>
            <a:r>
              <a:rPr lang="ru-RU" altLang="ru-RU" sz="3200" dirty="0" smtClean="0">
                <a:solidFill>
                  <a:schemeClr val="tx1"/>
                </a:solidFill>
                <a:latin typeface="Lucida Grande CY" pitchFamily="124" charset="-52"/>
              </a:rPr>
              <a:t>определяющий</a:t>
            </a:r>
            <a:r>
              <a:rPr lang="ru-RU" altLang="ru-RU" sz="3200" dirty="0" smtClean="0">
                <a:solidFill>
                  <a:schemeClr val="tx1"/>
                </a:solidFill>
              </a:rPr>
              <a:t> </a:t>
            </a:r>
            <a:r>
              <a:rPr lang="ru-RU" altLang="ru-RU" sz="3200" dirty="0" smtClean="0">
                <a:solidFill>
                  <a:schemeClr val="tx1"/>
                </a:solidFill>
                <a:latin typeface="Lucida Grande CY" pitchFamily="124" charset="-52"/>
              </a:rPr>
              <a:t>требования</a:t>
            </a:r>
            <a:r>
              <a:rPr lang="ru-RU" altLang="ru-RU" sz="3200" dirty="0" smtClean="0">
                <a:solidFill>
                  <a:schemeClr val="tx1"/>
                </a:solidFill>
              </a:rPr>
              <a:t> </a:t>
            </a:r>
            <a:r>
              <a:rPr lang="ru-RU" altLang="ru-RU" sz="3200" dirty="0" smtClean="0">
                <a:solidFill>
                  <a:schemeClr val="tx1"/>
                </a:solidFill>
                <a:latin typeface="Lucida Grande CY" pitchFamily="124" charset="-52"/>
              </a:rPr>
              <a:t>к</a:t>
            </a:r>
            <a:r>
              <a:rPr lang="ru-RU" altLang="ru-RU" sz="3200" dirty="0" smtClean="0">
                <a:solidFill>
                  <a:schemeClr val="tx1"/>
                </a:solidFill>
              </a:rPr>
              <a:t> </a:t>
            </a:r>
            <a:r>
              <a:rPr lang="ru-RU" altLang="ru-RU" sz="3200" dirty="0" smtClean="0">
                <a:solidFill>
                  <a:schemeClr val="tx1"/>
                </a:solidFill>
                <a:latin typeface="Lucida Grande CY" pitchFamily="124" charset="-52"/>
              </a:rPr>
              <a:t>выполнению</a:t>
            </a:r>
            <a:r>
              <a:rPr lang="ru-RU" altLang="ru-RU" sz="3200" dirty="0" smtClean="0">
                <a:solidFill>
                  <a:schemeClr val="tx1"/>
                </a:solidFill>
              </a:rPr>
              <a:t> </a:t>
            </a:r>
            <a:r>
              <a:rPr lang="ru-RU" altLang="ru-RU" sz="3200" dirty="0" smtClean="0">
                <a:solidFill>
                  <a:schemeClr val="tx1"/>
                </a:solidFill>
                <a:latin typeface="Lucida Grande CY" pitchFamily="124" charset="-52"/>
              </a:rPr>
              <a:t>медицинской</a:t>
            </a:r>
            <a:r>
              <a:rPr lang="ru-RU" altLang="ru-RU" sz="3200" dirty="0" smtClean="0">
                <a:solidFill>
                  <a:schemeClr val="tx1"/>
                </a:solidFill>
              </a:rPr>
              <a:t> </a:t>
            </a:r>
            <a:r>
              <a:rPr lang="ru-RU" altLang="ru-RU" sz="3200" dirty="0" smtClean="0">
                <a:solidFill>
                  <a:schemeClr val="tx1"/>
                </a:solidFill>
                <a:latin typeface="Lucida Grande CY" pitchFamily="124" charset="-52"/>
              </a:rPr>
              <a:t>помощи</a:t>
            </a:r>
            <a:r>
              <a:rPr lang="ru-RU" altLang="ru-RU" sz="3200" dirty="0" smtClean="0">
                <a:solidFill>
                  <a:schemeClr val="tx1"/>
                </a:solidFill>
              </a:rPr>
              <a:t> </a:t>
            </a:r>
            <a:r>
              <a:rPr lang="ru-RU" altLang="ru-RU" sz="3200" dirty="0" smtClean="0">
                <a:solidFill>
                  <a:schemeClr val="tx1"/>
                </a:solidFill>
                <a:latin typeface="Lucida Grande CY" pitchFamily="124" charset="-52"/>
              </a:rPr>
              <a:t>больному</a:t>
            </a:r>
            <a:r>
              <a:rPr lang="ru-RU" altLang="ru-RU" sz="3200" dirty="0" smtClean="0">
                <a:solidFill>
                  <a:schemeClr val="tx1"/>
                </a:solidFill>
              </a:rPr>
              <a:t> </a:t>
            </a:r>
            <a:r>
              <a:rPr lang="ru-RU" altLang="ru-RU" sz="3200" dirty="0" smtClean="0">
                <a:solidFill>
                  <a:schemeClr val="tx1"/>
                </a:solidFill>
                <a:latin typeface="Lucida Grande CY" pitchFamily="124" charset="-52"/>
              </a:rPr>
              <a:t>при</a:t>
            </a:r>
            <a:r>
              <a:rPr lang="ru-RU" altLang="ru-RU" sz="3200" dirty="0" smtClean="0">
                <a:solidFill>
                  <a:schemeClr val="tx1"/>
                </a:solidFill>
              </a:rPr>
              <a:t> </a:t>
            </a:r>
            <a:r>
              <a:rPr lang="ru-RU" altLang="ru-RU" sz="3200" dirty="0" smtClean="0">
                <a:solidFill>
                  <a:schemeClr val="tx1"/>
                </a:solidFill>
                <a:latin typeface="Lucida Grande CY" pitchFamily="124" charset="-52"/>
              </a:rPr>
              <a:t>определенном</a:t>
            </a:r>
            <a:r>
              <a:rPr lang="ru-RU" altLang="ru-RU" sz="3200" dirty="0" smtClean="0">
                <a:solidFill>
                  <a:schemeClr val="tx1"/>
                </a:solidFill>
              </a:rPr>
              <a:t> </a:t>
            </a:r>
            <a:r>
              <a:rPr lang="ru-RU" altLang="ru-RU" sz="3200" dirty="0" smtClean="0">
                <a:solidFill>
                  <a:schemeClr val="tx1"/>
                </a:solidFill>
                <a:latin typeface="Lucida Grande CY" pitchFamily="124" charset="-52"/>
              </a:rPr>
              <a:t>заболевании</a:t>
            </a:r>
            <a:r>
              <a:rPr lang="ru-RU" altLang="ru-RU" sz="3200" dirty="0" smtClean="0">
                <a:solidFill>
                  <a:schemeClr val="tx1"/>
                </a:solidFill>
              </a:rPr>
              <a:t>, </a:t>
            </a:r>
            <a:r>
              <a:rPr lang="ru-RU" altLang="ru-RU" sz="3200" dirty="0" smtClean="0">
                <a:solidFill>
                  <a:schemeClr val="tx1"/>
                </a:solidFill>
                <a:latin typeface="Lucida Grande CY" pitchFamily="124" charset="-52"/>
              </a:rPr>
              <a:t>с</a:t>
            </a:r>
            <a:r>
              <a:rPr lang="ru-RU" altLang="ru-RU" sz="3200" dirty="0" smtClean="0">
                <a:solidFill>
                  <a:schemeClr val="tx1"/>
                </a:solidFill>
              </a:rPr>
              <a:t> </a:t>
            </a:r>
            <a:r>
              <a:rPr lang="ru-RU" altLang="ru-RU" sz="3200" dirty="0" smtClean="0">
                <a:solidFill>
                  <a:schemeClr val="tx1"/>
                </a:solidFill>
                <a:latin typeface="Lucida Grande CY" pitchFamily="124" charset="-52"/>
              </a:rPr>
              <a:t>определенным</a:t>
            </a:r>
            <a:r>
              <a:rPr lang="ru-RU" altLang="ru-RU" sz="3200" dirty="0" smtClean="0">
                <a:solidFill>
                  <a:schemeClr val="tx1"/>
                </a:solidFill>
              </a:rPr>
              <a:t> </a:t>
            </a:r>
            <a:r>
              <a:rPr lang="ru-RU" altLang="ru-RU" sz="3200" dirty="0" smtClean="0">
                <a:solidFill>
                  <a:schemeClr val="tx1"/>
                </a:solidFill>
                <a:latin typeface="Lucida Grande CY" pitchFamily="124" charset="-52"/>
              </a:rPr>
              <a:t>синдромом</a:t>
            </a:r>
            <a:r>
              <a:rPr lang="ru-RU" altLang="ru-RU" sz="3200" dirty="0" smtClean="0">
                <a:solidFill>
                  <a:schemeClr val="tx1"/>
                </a:solidFill>
              </a:rPr>
              <a:t> </a:t>
            </a:r>
            <a:r>
              <a:rPr lang="ru-RU" altLang="ru-RU" sz="3200" dirty="0" smtClean="0">
                <a:solidFill>
                  <a:schemeClr val="tx1"/>
                </a:solidFill>
                <a:latin typeface="Lucida Grande CY" pitchFamily="124" charset="-52"/>
              </a:rPr>
              <a:t>или</a:t>
            </a:r>
            <a:r>
              <a:rPr lang="ru-RU" altLang="ru-RU" sz="3200" dirty="0" smtClean="0">
                <a:solidFill>
                  <a:schemeClr val="tx1"/>
                </a:solidFill>
              </a:rPr>
              <a:t> </a:t>
            </a:r>
            <a:r>
              <a:rPr lang="ru-RU" altLang="ru-RU" sz="3200" dirty="0" smtClean="0">
                <a:solidFill>
                  <a:schemeClr val="tx1"/>
                </a:solidFill>
                <a:latin typeface="Lucida Grande CY" pitchFamily="124" charset="-52"/>
              </a:rPr>
              <a:t>при</a:t>
            </a:r>
            <a:r>
              <a:rPr lang="ru-RU" altLang="ru-RU" sz="3200" dirty="0" smtClean="0">
                <a:solidFill>
                  <a:schemeClr val="tx1"/>
                </a:solidFill>
              </a:rPr>
              <a:t> </a:t>
            </a:r>
            <a:r>
              <a:rPr lang="ru-RU" altLang="ru-RU" sz="3200" dirty="0" smtClean="0">
                <a:solidFill>
                  <a:schemeClr val="tx1"/>
                </a:solidFill>
                <a:latin typeface="Lucida Grande CY" pitchFamily="124" charset="-52"/>
              </a:rPr>
              <a:t>определенной</a:t>
            </a:r>
            <a:r>
              <a:rPr lang="ru-RU" altLang="ru-RU" sz="3200" dirty="0" smtClean="0">
                <a:solidFill>
                  <a:schemeClr val="tx1"/>
                </a:solidFill>
              </a:rPr>
              <a:t> </a:t>
            </a:r>
            <a:r>
              <a:rPr lang="ru-RU" altLang="ru-RU" sz="3200" dirty="0" smtClean="0">
                <a:solidFill>
                  <a:schemeClr val="tx1"/>
                </a:solidFill>
                <a:latin typeface="Lucida Grande CY" pitchFamily="124" charset="-52"/>
              </a:rPr>
              <a:t>клинической</a:t>
            </a:r>
            <a:r>
              <a:rPr lang="ru-RU" altLang="ru-RU" sz="3200" dirty="0" smtClean="0">
                <a:solidFill>
                  <a:schemeClr val="tx1"/>
                </a:solidFill>
              </a:rPr>
              <a:t> </a:t>
            </a:r>
            <a:r>
              <a:rPr lang="ru-RU" altLang="ru-RU" sz="3200" dirty="0" smtClean="0">
                <a:solidFill>
                  <a:schemeClr val="tx1"/>
                </a:solidFill>
                <a:latin typeface="Lucida Grande CY" pitchFamily="124" charset="-52"/>
              </a:rPr>
              <a:t>ситуации</a:t>
            </a:r>
            <a:r>
              <a:rPr lang="ru-RU" altLang="ru-RU" sz="3200" dirty="0" smtClean="0">
                <a:solidFill>
                  <a:schemeClr val="tx1"/>
                </a:solidFill>
              </a:rPr>
              <a:t> </a:t>
            </a:r>
            <a:r>
              <a:rPr lang="ru-RU" altLang="ru-RU" sz="3200" dirty="0" smtClean="0">
                <a:solidFill>
                  <a:schemeClr val="tx1"/>
                </a:solidFill>
                <a:latin typeface="Lucida Grande CY" pitchFamily="124" charset="-52"/>
              </a:rPr>
              <a:t>в</a:t>
            </a:r>
            <a:r>
              <a:rPr lang="ru-RU" altLang="ru-RU" sz="3200" dirty="0" smtClean="0">
                <a:solidFill>
                  <a:schemeClr val="tx1"/>
                </a:solidFill>
              </a:rPr>
              <a:t> </a:t>
            </a:r>
            <a:r>
              <a:rPr lang="ru-RU" altLang="ru-RU" sz="3200" dirty="0" smtClean="0">
                <a:solidFill>
                  <a:schemeClr val="tx1"/>
                </a:solidFill>
                <a:latin typeface="Lucida Grande CY" pitchFamily="124" charset="-52"/>
              </a:rPr>
              <a:t>медицинской</a:t>
            </a:r>
            <a:r>
              <a:rPr lang="ru-RU" altLang="ru-RU" sz="3200" dirty="0" smtClean="0">
                <a:solidFill>
                  <a:schemeClr val="tx1"/>
                </a:solidFill>
              </a:rPr>
              <a:t> </a:t>
            </a:r>
            <a:r>
              <a:rPr lang="ru-RU" altLang="ru-RU" sz="3200" dirty="0" smtClean="0">
                <a:solidFill>
                  <a:schemeClr val="tx1"/>
                </a:solidFill>
                <a:latin typeface="Lucida Grande CY" pitchFamily="124" charset="-52"/>
              </a:rPr>
              <a:t>организации</a:t>
            </a:r>
            <a:endParaRPr lang="ru-RU" altLang="ru-RU" sz="32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Грань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90C226"/>
    </a:accent1>
    <a:accent2>
      <a:srgbClr val="54A021"/>
    </a:accent2>
    <a:accent3>
      <a:srgbClr val="E6B91E"/>
    </a:accent3>
    <a:accent4>
      <a:srgbClr val="E76618"/>
    </a:accent4>
    <a:accent5>
      <a:srgbClr val="C42F1A"/>
    </a:accent5>
    <a:accent6>
      <a:srgbClr val="918655"/>
    </a:accent6>
    <a:hlink>
      <a:srgbClr val="99CA3C"/>
    </a:hlink>
    <a:folHlink>
      <a:srgbClr val="B9D18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4583</TotalTime>
  <Words>1248</Words>
  <Application>Microsoft Office PowerPoint</Application>
  <PresentationFormat>Экран (4:3)</PresentationFormat>
  <Paragraphs>101</Paragraphs>
  <Slides>35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Грань</vt:lpstr>
      <vt:lpstr>Современные тенденции в непрерывном профессиональном образовании</vt:lpstr>
      <vt:lpstr>Система образования определяется</vt:lpstr>
      <vt:lpstr>Требования к образованию</vt:lpstr>
      <vt:lpstr>Компетентностный подход</vt:lpstr>
      <vt:lpstr>Цель системы медицинского образования:  </vt:lpstr>
      <vt:lpstr>Статья 82. Особенности реализации профессиональных образовательных программ медицинского образования и фармацевтического образования:</vt:lpstr>
      <vt:lpstr>Аккредитация - процесс официального подтверждения соответствия качества  предоставляемых услуг некоему стандарту</vt:lpstr>
      <vt:lpstr>Новый модульный принцип непрерывного образования</vt:lpstr>
      <vt:lpstr>Клинический протокол медицинской организации</vt:lpstr>
      <vt:lpstr>Непрерывное образование</vt:lpstr>
      <vt:lpstr>Непрерывное образование</vt:lpstr>
      <vt:lpstr>Непрерывное образование</vt:lpstr>
      <vt:lpstr>Электронное место врача</vt:lpstr>
      <vt:lpstr>Электронное место врача</vt:lpstr>
      <vt:lpstr>Электронное место врача</vt:lpstr>
      <vt:lpstr>Электронное место врача</vt:lpstr>
      <vt:lpstr>Приказ Минобазования и науки РФ  от 1 июля 2013 № 499</vt:lpstr>
      <vt:lpstr>Приказ № 499</vt:lpstr>
      <vt:lpstr>Потребность в непрерывном образовании:</vt:lpstr>
      <vt:lpstr>Конечные цели обучения - формирование способностей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 ЗА ВНИМАНИЕ!</vt:lpstr>
    </vt:vector>
  </TitlesOfParts>
  <Company>Office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тенденции в образовании</dc:title>
  <dc:creator>Main</dc:creator>
  <cp:lastModifiedBy>Microsoft Office</cp:lastModifiedBy>
  <cp:revision>128</cp:revision>
  <cp:lastPrinted>2009-04-22T19:24:48Z</cp:lastPrinted>
  <dcterms:created xsi:type="dcterms:W3CDTF">2006-01-28T19:58:31Z</dcterms:created>
  <dcterms:modified xsi:type="dcterms:W3CDTF">2017-12-12T21:30:08Z</dcterms:modified>
</cp:coreProperties>
</file>