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2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5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6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7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7" r:id="rId4"/>
    <p:sldId id="269" r:id="rId5"/>
    <p:sldId id="264" r:id="rId6"/>
    <p:sldId id="259" r:id="rId7"/>
    <p:sldId id="261" r:id="rId8"/>
    <p:sldId id="262" r:id="rId9"/>
    <p:sldId id="263" r:id="rId10"/>
    <p:sldId id="265" r:id="rId11"/>
    <p:sldId id="266" r:id="rId12"/>
    <p:sldId id="287" r:id="rId13"/>
    <p:sldId id="283" r:id="rId14"/>
    <p:sldId id="271" r:id="rId15"/>
    <p:sldId id="270" r:id="rId16"/>
    <p:sldId id="284" r:id="rId17"/>
    <p:sldId id="285" r:id="rId18"/>
    <p:sldId id="272" r:id="rId19"/>
    <p:sldId id="286" r:id="rId20"/>
    <p:sldId id="277" r:id="rId21"/>
    <p:sldId id="276" r:id="rId22"/>
    <p:sldId id="275" r:id="rId23"/>
    <p:sldId id="278" r:id="rId24"/>
    <p:sldId id="273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109" d="100"/>
          <a:sy n="109" d="100"/>
        </p:scale>
        <p:origin x="61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Лист1!$B$4</c:f>
              <c:strCache>
                <c:ptCount val="1"/>
                <c:pt idx="0">
                  <c:v>подростки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Лист1!$C$2:$E$2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Лист1!$C$4:$E$4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3009936"/>
        <c:axId val="133010496"/>
      </c:barChart>
      <c:catAx>
        <c:axId val="133009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3010496"/>
        <c:crosses val="autoZero"/>
        <c:auto val="1"/>
        <c:lblAlgn val="ctr"/>
        <c:lblOffset val="100"/>
        <c:noMultiLvlLbl val="0"/>
      </c:catAx>
      <c:valAx>
        <c:axId val="1330104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30099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831036745406827E-2"/>
          <c:y val="5.7431102362204743E-2"/>
          <c:w val="0.96016896325459322"/>
          <c:h val="0.555352656251649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Лист10!$A$4</c:f>
              <c:strCache>
                <c:ptCount val="1"/>
                <c:pt idx="0">
                  <c:v>Алкогольные психозы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Лист10!$B$1:$F$3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Лист10!$B$4:$F$4</c:f>
              <c:numCache>
                <c:formatCode>General</c:formatCode>
                <c:ptCount val="5"/>
                <c:pt idx="0">
                  <c:v>3</c:v>
                </c:pt>
                <c:pt idx="1">
                  <c:v>0.6</c:v>
                </c:pt>
                <c:pt idx="2">
                  <c:v>2.23</c:v>
                </c:pt>
                <c:pt idx="3">
                  <c:v>7</c:v>
                </c:pt>
                <c:pt idx="4">
                  <c:v>1.5</c:v>
                </c:pt>
              </c:numCache>
            </c:numRef>
          </c:val>
        </c:ser>
        <c:ser>
          <c:idx val="1"/>
          <c:order val="1"/>
          <c:tx>
            <c:strRef>
              <c:f>Лист10!$A$5</c:f>
              <c:strCache>
                <c:ptCount val="1"/>
                <c:pt idx="0">
                  <c:v>Алкоголизм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Лист10!$B$1:$F$3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Лист10!$B$5:$F$5</c:f>
              <c:numCache>
                <c:formatCode>General</c:formatCode>
                <c:ptCount val="5"/>
                <c:pt idx="0">
                  <c:v>29</c:v>
                </c:pt>
                <c:pt idx="1">
                  <c:v>6.4</c:v>
                </c:pt>
                <c:pt idx="2">
                  <c:v>7.69</c:v>
                </c:pt>
                <c:pt idx="3">
                  <c:v>8</c:v>
                </c:pt>
                <c:pt idx="4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Лист10!$A$6</c:f>
              <c:strCache>
                <c:ptCount val="1"/>
                <c:pt idx="0">
                  <c:v>Наркомания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Лист10!$B$1:$F$3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Лист10!$B$6:$F$6</c:f>
              <c:numCache>
                <c:formatCode>General</c:formatCode>
                <c:ptCount val="5"/>
                <c:pt idx="0">
                  <c:v>1</c:v>
                </c:pt>
                <c:pt idx="1">
                  <c:v>0.22</c:v>
                </c:pt>
                <c:pt idx="2">
                  <c:v>0.45</c:v>
                </c:pt>
                <c:pt idx="3">
                  <c:v>1</c:v>
                </c:pt>
                <c:pt idx="4">
                  <c:v>0.22</c:v>
                </c:pt>
              </c:numCache>
            </c:numRef>
          </c:val>
        </c:ser>
        <c:ser>
          <c:idx val="3"/>
          <c:order val="3"/>
          <c:tx>
            <c:strRef>
              <c:f>Лист10!$A$7</c:f>
              <c:strCache>
                <c:ptCount val="1"/>
                <c:pt idx="0">
                  <c:v>Токсикомания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Лист10!$B$1:$F$3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Лист10!$B$7:$F$7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9"/>
        <c:overlap val="-28"/>
        <c:axId val="180579456"/>
        <c:axId val="180580016"/>
      </c:barChart>
      <c:catAx>
        <c:axId val="18057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80016"/>
        <c:crosses val="autoZero"/>
        <c:auto val="1"/>
        <c:lblAlgn val="ctr"/>
        <c:lblOffset val="100"/>
        <c:noMultiLvlLbl val="0"/>
      </c:catAx>
      <c:valAx>
        <c:axId val="180580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7945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709284776902888"/>
          <c:y val="0.85170885673978014"/>
          <c:w val="0.65026475600936684"/>
          <c:h val="7.154252362701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247594050743664E-2"/>
          <c:y val="0.13004629629629633"/>
          <c:w val="0.89019685039370078"/>
          <c:h val="0.605794692330125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Лист2!$B$2</c:f>
              <c:strCache>
                <c:ptCount val="1"/>
                <c:pt idx="0">
                  <c:v>2016г.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Лист2!$A$3:$A$6</c:f>
              <c:strCache>
                <c:ptCount val="4"/>
                <c:pt idx="0">
                  <c:v>Алкогольные психозы</c:v>
                </c:pt>
                <c:pt idx="1">
                  <c:v>Алкоголизм</c:v>
                </c:pt>
                <c:pt idx="2">
                  <c:v>Наркомания</c:v>
                </c:pt>
                <c:pt idx="3">
                  <c:v>Токсикомания</c:v>
                </c:pt>
              </c:strCache>
            </c:strRef>
          </c:cat>
          <c:val>
            <c:numRef>
              <c:f>Лист2!$B$3:$B$6</c:f>
              <c:numCache>
                <c:formatCode>General</c:formatCode>
                <c:ptCount val="4"/>
                <c:pt idx="0">
                  <c:v>9</c:v>
                </c:pt>
                <c:pt idx="1">
                  <c:v>270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Лист2!$C$2</c:f>
              <c:strCache>
                <c:ptCount val="1"/>
                <c:pt idx="0">
                  <c:v>2017г.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Лист2!$A$3:$A$6</c:f>
              <c:strCache>
                <c:ptCount val="4"/>
                <c:pt idx="0">
                  <c:v>Алкогольные психозы</c:v>
                </c:pt>
                <c:pt idx="1">
                  <c:v>Алкоголизм</c:v>
                </c:pt>
                <c:pt idx="2">
                  <c:v>Наркомания</c:v>
                </c:pt>
                <c:pt idx="3">
                  <c:v>Токсикомания</c:v>
                </c:pt>
              </c:strCache>
            </c:strRef>
          </c:cat>
          <c:val>
            <c:numRef>
              <c:f>Лист2!$C$3:$C$6</c:f>
              <c:numCache>
                <c:formatCode>General</c:formatCode>
                <c:ptCount val="4"/>
                <c:pt idx="0">
                  <c:v>4</c:v>
                </c:pt>
                <c:pt idx="1">
                  <c:v>138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Лист2!$D$2</c:f>
              <c:strCache>
                <c:ptCount val="1"/>
                <c:pt idx="0">
                  <c:v>2018г.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Лист2!$A$3:$A$6</c:f>
              <c:strCache>
                <c:ptCount val="4"/>
                <c:pt idx="0">
                  <c:v>Алкогольные психозы</c:v>
                </c:pt>
                <c:pt idx="1">
                  <c:v>Алкоголизм</c:v>
                </c:pt>
                <c:pt idx="2">
                  <c:v>Наркомания</c:v>
                </c:pt>
                <c:pt idx="3">
                  <c:v>Токсикомания</c:v>
                </c:pt>
              </c:strCache>
            </c:strRef>
          </c:cat>
          <c:val>
            <c:numRef>
              <c:f>Лист2!$D$3:$D$6</c:f>
              <c:numCache>
                <c:formatCode>General</c:formatCode>
                <c:ptCount val="4"/>
                <c:pt idx="0">
                  <c:v>7</c:v>
                </c:pt>
                <c:pt idx="1">
                  <c:v>125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0583376"/>
        <c:axId val="180583936"/>
      </c:barChart>
      <c:catAx>
        <c:axId val="18058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83936"/>
        <c:crosses val="autoZero"/>
        <c:auto val="1"/>
        <c:lblAlgn val="ctr"/>
        <c:lblOffset val="100"/>
        <c:noMultiLvlLbl val="0"/>
      </c:catAx>
      <c:valAx>
        <c:axId val="180583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83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0585616"/>
        <c:axId val="180586176"/>
      </c:barChart>
      <c:catAx>
        <c:axId val="18058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86176"/>
        <c:crosses val="autoZero"/>
        <c:auto val="1"/>
        <c:lblAlgn val="ctr"/>
        <c:lblOffset val="100"/>
        <c:noMultiLvlLbl val="0"/>
      </c:catAx>
      <c:valAx>
        <c:axId val="180586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5856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4726063805944E-2"/>
          <c:y val="2.5678438309803649E-2"/>
          <c:w val="0.96177573479650136"/>
          <c:h val="0.74216862774940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Лист3!$A$4</c:f>
              <c:strCache>
                <c:ptCount val="1"/>
                <c:pt idx="0">
                  <c:v>Употребление алкоголя с вредными последствиями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Лист3!$B$3:$D$3</c:f>
              <c:strCache>
                <c:ptCount val="3"/>
                <c:pt idx="0">
                  <c:v>2016г.</c:v>
                </c:pt>
                <c:pt idx="1">
                  <c:v>2017г.</c:v>
                </c:pt>
                <c:pt idx="2">
                  <c:v>2018г.</c:v>
                </c:pt>
              </c:strCache>
            </c:strRef>
          </c:cat>
          <c:val>
            <c:numRef>
              <c:f>Лист3!$B$4:$D$4</c:f>
              <c:numCache>
                <c:formatCode>General</c:formatCode>
                <c:ptCount val="3"/>
                <c:pt idx="0">
                  <c:v>356</c:v>
                </c:pt>
                <c:pt idx="1">
                  <c:v>167</c:v>
                </c:pt>
                <c:pt idx="2">
                  <c:v>175</c:v>
                </c:pt>
              </c:numCache>
            </c:numRef>
          </c:val>
        </c:ser>
        <c:ser>
          <c:idx val="1"/>
          <c:order val="1"/>
          <c:tx>
            <c:strRef>
              <c:f>Лист3!$A$5</c:f>
              <c:strCache>
                <c:ptCount val="1"/>
                <c:pt idx="0">
                  <c:v>Употребление наркотических веществ с вредными последствиями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Лист3!$B$3:$D$3</c:f>
              <c:strCache>
                <c:ptCount val="3"/>
                <c:pt idx="0">
                  <c:v>2016г.</c:v>
                </c:pt>
                <c:pt idx="1">
                  <c:v>2017г.</c:v>
                </c:pt>
                <c:pt idx="2">
                  <c:v>2018г.</c:v>
                </c:pt>
              </c:strCache>
            </c:strRef>
          </c:cat>
          <c:val>
            <c:numRef>
              <c:f>Лист3!$B$5:$D$5</c:f>
              <c:numCache>
                <c:formatCode>General</c:formatCode>
                <c:ptCount val="3"/>
                <c:pt idx="0">
                  <c:v>41</c:v>
                </c:pt>
                <c:pt idx="1">
                  <c:v>21</c:v>
                </c:pt>
                <c:pt idx="2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Лист3!$A$6</c:f>
              <c:strCache>
                <c:ptCount val="1"/>
                <c:pt idx="0">
                  <c:v>Употребление токсических веществ с вредными последствиями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Лист3!$B$3:$D$3</c:f>
              <c:strCache>
                <c:ptCount val="3"/>
                <c:pt idx="0">
                  <c:v>2016г.</c:v>
                </c:pt>
                <c:pt idx="1">
                  <c:v>2017г.</c:v>
                </c:pt>
                <c:pt idx="2">
                  <c:v>2018г.</c:v>
                </c:pt>
              </c:strCache>
            </c:strRef>
          </c:cat>
          <c:val>
            <c:numRef>
              <c:f>Лист3!$B$6:$D$6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1185248"/>
        <c:axId val="181185808"/>
      </c:barChart>
      <c:catAx>
        <c:axId val="18118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185808"/>
        <c:crosses val="autoZero"/>
        <c:auto val="1"/>
        <c:lblAlgn val="ctr"/>
        <c:lblOffset val="100"/>
        <c:noMultiLvlLbl val="0"/>
      </c:catAx>
      <c:valAx>
        <c:axId val="18118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18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Лист12!$A$3</c:f>
              <c:strCache>
                <c:ptCount val="1"/>
                <c:pt idx="0">
                  <c:v>Абсолютное число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Лист12!$B$1:$G$2</c:f>
              <c:multiLvlStrCache>
                <c:ptCount val="6"/>
                <c:lvl>
                  <c:pt idx="0">
                    <c:v>от 6 мес до 1 г</c:v>
                  </c:pt>
                  <c:pt idx="1">
                    <c:v>от 1 г. До 2 лет</c:v>
                  </c:pt>
                  <c:pt idx="2">
                    <c:v>свыше 2 лет </c:v>
                  </c:pt>
                  <c:pt idx="3">
                    <c:v>от 6 мес до 1 г</c:v>
                  </c:pt>
                  <c:pt idx="4">
                    <c:v>от 1 г. До 2 лет</c:v>
                  </c:pt>
                  <c:pt idx="5">
                    <c:v>свыше 2 лет </c:v>
                  </c:pt>
                </c:lvl>
                <c:lvl>
                  <c:pt idx="0">
                    <c:v>Синдром зависимости от алкоголя</c:v>
                  </c:pt>
                  <c:pt idx="3">
                    <c:v>Синдром зависимости от наркотиков</c:v>
                  </c:pt>
                </c:lvl>
              </c:multiLvlStrCache>
            </c:multiLvlStrRef>
          </c:cat>
          <c:val>
            <c:numRef>
              <c:f>Лист12!$B$3:$G$3</c:f>
              <c:numCache>
                <c:formatCode>General</c:formatCode>
                <c:ptCount val="6"/>
                <c:pt idx="0">
                  <c:v>19</c:v>
                </c:pt>
                <c:pt idx="1">
                  <c:v>24</c:v>
                </c:pt>
                <c:pt idx="2">
                  <c:v>14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Лист12!$A$4</c:f>
              <c:strCache>
                <c:ptCount val="1"/>
                <c:pt idx="0">
                  <c:v>Показатель</c:v>
                </c:pt>
              </c:strCache>
            </c:strRef>
          </c:tx>
          <c:spPr>
            <a:solidFill>
              <a:srgbClr val="D7D73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Лист12!$B$1:$G$2</c:f>
              <c:multiLvlStrCache>
                <c:ptCount val="6"/>
                <c:lvl>
                  <c:pt idx="0">
                    <c:v>от 6 мес до 1 г</c:v>
                  </c:pt>
                  <c:pt idx="1">
                    <c:v>от 1 г. До 2 лет</c:v>
                  </c:pt>
                  <c:pt idx="2">
                    <c:v>свыше 2 лет </c:v>
                  </c:pt>
                  <c:pt idx="3">
                    <c:v>от 6 мес до 1 г</c:v>
                  </c:pt>
                  <c:pt idx="4">
                    <c:v>от 1 г. До 2 лет</c:v>
                  </c:pt>
                  <c:pt idx="5">
                    <c:v>свыше 2 лет </c:v>
                  </c:pt>
                </c:lvl>
                <c:lvl>
                  <c:pt idx="0">
                    <c:v>Синдром зависимости от алкоголя</c:v>
                  </c:pt>
                  <c:pt idx="3">
                    <c:v>Синдром зависимости от наркотиков</c:v>
                  </c:pt>
                </c:lvl>
              </c:multiLvlStrCache>
            </c:multiLvlStrRef>
          </c:cat>
          <c:val>
            <c:numRef>
              <c:f>Лист12!$B$4:$G$4</c:f>
              <c:numCache>
                <c:formatCode>General</c:formatCode>
                <c:ptCount val="6"/>
                <c:pt idx="0">
                  <c:v>14</c:v>
                </c:pt>
                <c:pt idx="1">
                  <c:v>17.600000000000001</c:v>
                </c:pt>
                <c:pt idx="2">
                  <c:v>10.3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9"/>
        <c:overlap val="-5"/>
        <c:axId val="181225664"/>
        <c:axId val="181226224"/>
      </c:barChart>
      <c:catAx>
        <c:axId val="18122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226224"/>
        <c:crosses val="autoZero"/>
        <c:auto val="1"/>
        <c:lblAlgn val="ctr"/>
        <c:lblOffset val="100"/>
        <c:noMultiLvlLbl val="0"/>
      </c:catAx>
      <c:valAx>
        <c:axId val="18122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2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2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Лист5!$A$6:$A$7</c:f>
              <c:strCache>
                <c:ptCount val="2"/>
                <c:pt idx="0">
                  <c:v>план</c:v>
                </c:pt>
                <c:pt idx="1">
                  <c:v>факт   выполненение 99,5%</c:v>
                </c:pt>
              </c:strCache>
            </c:strRef>
          </c:cat>
          <c:val>
            <c:numRef>
              <c:f>Лист5!$B$6:$B$7</c:f>
              <c:numCache>
                <c:formatCode>General</c:formatCode>
                <c:ptCount val="2"/>
                <c:pt idx="0">
                  <c:v>2960</c:v>
                </c:pt>
                <c:pt idx="1">
                  <c:v>2948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14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Лист4!$C$8:$D$8</c:f>
              <c:strCache>
                <c:ptCount val="2"/>
                <c:pt idx="0">
                  <c:v>план </c:v>
                </c:pt>
                <c:pt idx="1">
                  <c:v>факт  выполнение 95,5%</c:v>
                </c:pt>
              </c:strCache>
            </c:strRef>
          </c:cat>
          <c:val>
            <c:numRef>
              <c:f>Лист4!$C$9:$D$9</c:f>
              <c:numCache>
                <c:formatCode>General</c:formatCode>
                <c:ptCount val="2"/>
                <c:pt idx="0">
                  <c:v>1570</c:v>
                </c:pt>
                <c:pt idx="1">
                  <c:v>1499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Лист6!$A$2</c:f>
              <c:strCache>
                <c:ptCount val="1"/>
                <c:pt idx="0">
                  <c:v>         допуск к вождению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Лист6!$B$1:$D$1</c:f>
              <c:strCache>
                <c:ptCount val="3"/>
                <c:pt idx="0">
                  <c:v> 2018г.</c:v>
                </c:pt>
                <c:pt idx="1">
                  <c:v>     2017г.</c:v>
                </c:pt>
                <c:pt idx="2">
                  <c:v>2016г.</c:v>
                </c:pt>
              </c:strCache>
            </c:strRef>
          </c:cat>
          <c:val>
            <c:numRef>
              <c:f>Лист6!$B$2:$D$2</c:f>
              <c:numCache>
                <c:formatCode>General</c:formatCode>
                <c:ptCount val="3"/>
                <c:pt idx="0">
                  <c:v>2260</c:v>
                </c:pt>
                <c:pt idx="1">
                  <c:v>1716</c:v>
                </c:pt>
                <c:pt idx="2">
                  <c:v>1553</c:v>
                </c:pt>
              </c:numCache>
            </c:numRef>
          </c:val>
        </c:ser>
        <c:ser>
          <c:idx val="1"/>
          <c:order val="1"/>
          <c:tx>
            <c:strRef>
              <c:f>Лист6!$A$3</c:f>
              <c:strCache>
                <c:ptCount val="1"/>
                <c:pt idx="0">
                  <c:v>         Допуск к оружию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Лист6!$B$1:$D$1</c:f>
              <c:strCache>
                <c:ptCount val="3"/>
                <c:pt idx="0">
                  <c:v> 2018г.</c:v>
                </c:pt>
                <c:pt idx="1">
                  <c:v>     2017г.</c:v>
                </c:pt>
                <c:pt idx="2">
                  <c:v>2016г.</c:v>
                </c:pt>
              </c:strCache>
            </c:strRef>
          </c:cat>
          <c:val>
            <c:numRef>
              <c:f>Лист6!$B$3:$D$3</c:f>
              <c:numCache>
                <c:formatCode>General</c:formatCode>
                <c:ptCount val="3"/>
                <c:pt idx="0">
                  <c:v>385</c:v>
                </c:pt>
                <c:pt idx="1">
                  <c:v>417</c:v>
                </c:pt>
                <c:pt idx="2">
                  <c:v>419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1397280"/>
        <c:axId val="181397840"/>
      </c:barChart>
      <c:catAx>
        <c:axId val="18139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97840"/>
        <c:crosses val="autoZero"/>
        <c:auto val="1"/>
        <c:lblAlgn val="ctr"/>
        <c:lblOffset val="100"/>
        <c:noMultiLvlLbl val="0"/>
      </c:catAx>
      <c:valAx>
        <c:axId val="18139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9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Гайский гордской округ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Лист1!$B$1:$G$2</c:f>
              <c:multiLvlStrCache>
                <c:ptCount val="6"/>
                <c:lvl>
                  <c:pt idx="0">
                    <c:v>Все население</c:v>
                  </c:pt>
                  <c:pt idx="1">
                    <c:v>Подростки</c:v>
                  </c:pt>
                  <c:pt idx="2">
                    <c:v>Все население</c:v>
                  </c:pt>
                  <c:pt idx="3">
                    <c:v>Подростки</c:v>
                  </c:pt>
                  <c:pt idx="4">
                    <c:v>Все население</c:v>
                  </c:pt>
                  <c:pt idx="5">
                    <c:v>Подростки</c:v>
                  </c:pt>
                </c:lvl>
                <c:lvl>
                  <c:pt idx="0">
                    <c:v>2016</c:v>
                  </c:pt>
                  <c:pt idx="2">
                    <c:v>2017</c:v>
                  </c:pt>
                  <c:pt idx="4">
                    <c:v>2018</c:v>
                  </c:pt>
                </c:lvl>
              </c:multiLvlStrCache>
            </c:multiLvlStrRef>
          </c:cat>
          <c:val>
            <c:numRef>
              <c:f>Лист1!$B$3:$G$3</c:f>
              <c:numCache>
                <c:formatCode>General</c:formatCode>
                <c:ptCount val="6"/>
                <c:pt idx="0">
                  <c:v>114.74</c:v>
                </c:pt>
                <c:pt idx="1">
                  <c:v>0</c:v>
                </c:pt>
                <c:pt idx="2">
                  <c:v>72.17</c:v>
                </c:pt>
                <c:pt idx="3">
                  <c:v>0</c:v>
                </c:pt>
                <c:pt idx="4">
                  <c:v>69.599999999999994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Областной показатель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Лист1!$B$1:$G$2</c:f>
              <c:multiLvlStrCache>
                <c:ptCount val="6"/>
                <c:lvl>
                  <c:pt idx="0">
                    <c:v>Все население</c:v>
                  </c:pt>
                  <c:pt idx="1">
                    <c:v>Подростки</c:v>
                  </c:pt>
                  <c:pt idx="2">
                    <c:v>Все население</c:v>
                  </c:pt>
                  <c:pt idx="3">
                    <c:v>Подростки</c:v>
                  </c:pt>
                  <c:pt idx="4">
                    <c:v>Все население</c:v>
                  </c:pt>
                  <c:pt idx="5">
                    <c:v>Подростки</c:v>
                  </c:pt>
                </c:lvl>
                <c:lvl>
                  <c:pt idx="0">
                    <c:v>2016</c:v>
                  </c:pt>
                  <c:pt idx="2">
                    <c:v>2017</c:v>
                  </c:pt>
                  <c:pt idx="4">
                    <c:v>2018</c:v>
                  </c:pt>
                </c:lvl>
              </c:multiLvlStrCache>
            </c:multiLvlStrRef>
          </c:cat>
          <c:val>
            <c:numRef>
              <c:f>Лист1!$B$4:$G$4</c:f>
              <c:numCache>
                <c:formatCode>General</c:formatCode>
                <c:ptCount val="6"/>
                <c:pt idx="0">
                  <c:v>113.68</c:v>
                </c:pt>
                <c:pt idx="1">
                  <c:v>2.58</c:v>
                </c:pt>
                <c:pt idx="2">
                  <c:v>103.58</c:v>
                </c:pt>
                <c:pt idx="3">
                  <c:v>0.87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4"/>
        <c:overlap val="-90"/>
        <c:axId val="133013856"/>
        <c:axId val="81354912"/>
      </c:barChart>
      <c:catAx>
        <c:axId val="133013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1354912"/>
        <c:crosses val="autoZero"/>
        <c:auto val="1"/>
        <c:lblAlgn val="ctr"/>
        <c:lblOffset val="100"/>
        <c:noMultiLvlLbl val="0"/>
      </c:catAx>
      <c:valAx>
        <c:axId val="81354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301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Лист1!$L$3</c:f>
              <c:strCache>
                <c:ptCount val="1"/>
              </c:strCache>
            </c:strRef>
          </c:tx>
          <c:invertIfNegative val="0"/>
          <c:cat>
            <c:numRef>
              <c:f>Лист1!$M$2:$P$2</c:f>
              <c:numCache>
                <c:formatCode>General</c:formatCode>
                <c:ptCount val="4"/>
              </c:numCache>
            </c:numRef>
          </c:cat>
          <c:val>
            <c:numRef>
              <c:f>Лист1!$M$3:$P$3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Лист1!$L$4</c:f>
              <c:strCache>
                <c:ptCount val="1"/>
              </c:strCache>
            </c:strRef>
          </c:tx>
          <c:invertIfNegative val="0"/>
          <c:cat>
            <c:numRef>
              <c:f>Лист1!$M$2:$P$2</c:f>
              <c:numCache>
                <c:formatCode>General</c:formatCode>
                <c:ptCount val="4"/>
              </c:numCache>
            </c:numRef>
          </c:cat>
          <c:val>
            <c:numRef>
              <c:f>Лист1!$M$4:$P$4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304160"/>
        <c:axId val="179304720"/>
      </c:barChart>
      <c:catAx>
        <c:axId val="1793041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9304720"/>
        <c:crosses val="autoZero"/>
        <c:auto val="1"/>
        <c:lblAlgn val="ctr"/>
        <c:lblOffset val="100"/>
        <c:noMultiLvlLbl val="0"/>
      </c:catAx>
      <c:valAx>
        <c:axId val="179304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9304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9306400"/>
        <c:axId val="179306960"/>
      </c:barChart>
      <c:catAx>
        <c:axId val="17930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306960"/>
        <c:crosses val="autoZero"/>
        <c:auto val="1"/>
        <c:lblAlgn val="ctr"/>
        <c:lblOffset val="100"/>
        <c:noMultiLvlLbl val="0"/>
      </c:catAx>
      <c:valAx>
        <c:axId val="179306960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3064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Лист8!$A$4</c:f>
              <c:strCache>
                <c:ptCount val="1"/>
                <c:pt idx="0">
                  <c:v>Алкогольные психозы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Лист8!$B$1:$F$3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Лист8!$B$4:$F$4</c:f>
              <c:numCache>
                <c:formatCode>General</c:formatCode>
                <c:ptCount val="5"/>
                <c:pt idx="0">
                  <c:v>2</c:v>
                </c:pt>
                <c:pt idx="1">
                  <c:v>0.67</c:v>
                </c:pt>
                <c:pt idx="2">
                  <c:v>6.06</c:v>
                </c:pt>
                <c:pt idx="3">
                  <c:v>7</c:v>
                </c:pt>
                <c:pt idx="4">
                  <c:v>1.5</c:v>
                </c:pt>
              </c:numCache>
            </c:numRef>
          </c:val>
        </c:ser>
        <c:ser>
          <c:idx val="1"/>
          <c:order val="1"/>
          <c:tx>
            <c:strRef>
              <c:f>Лист8!$A$5</c:f>
              <c:strCache>
                <c:ptCount val="1"/>
                <c:pt idx="0">
                  <c:v>Алкоголизм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Лист8!$B$1:$F$3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Лист8!$B$5:$F$5</c:f>
              <c:numCache>
                <c:formatCode>General</c:formatCode>
                <c:ptCount val="5"/>
                <c:pt idx="0">
                  <c:v>238</c:v>
                </c:pt>
                <c:pt idx="1">
                  <c:v>68.599999999999994</c:v>
                </c:pt>
                <c:pt idx="2">
                  <c:v>89.37</c:v>
                </c:pt>
                <c:pt idx="3">
                  <c:v>209</c:v>
                </c:pt>
                <c:pt idx="4">
                  <c:v>61.4</c:v>
                </c:pt>
              </c:numCache>
            </c:numRef>
          </c:val>
        </c:ser>
        <c:ser>
          <c:idx val="2"/>
          <c:order val="2"/>
          <c:tx>
            <c:strRef>
              <c:f>Лист8!$A$6</c:f>
              <c:strCache>
                <c:ptCount val="1"/>
                <c:pt idx="0">
                  <c:v>Наркомания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Лист8!$B$1:$F$3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Лист8!$B$6:$F$6</c:f>
              <c:numCache>
                <c:formatCode>General</c:formatCode>
                <c:ptCount val="5"/>
                <c:pt idx="0">
                  <c:v>3</c:v>
                </c:pt>
                <c:pt idx="1">
                  <c:v>0.6</c:v>
                </c:pt>
                <c:pt idx="2">
                  <c:v>8</c:v>
                </c:pt>
                <c:pt idx="3">
                  <c:v>3</c:v>
                </c:pt>
                <c:pt idx="4">
                  <c:v>0.6</c:v>
                </c:pt>
              </c:numCache>
            </c:numRef>
          </c:val>
        </c:ser>
        <c:ser>
          <c:idx val="3"/>
          <c:order val="3"/>
          <c:tx>
            <c:strRef>
              <c:f>Лист8!$A$7</c:f>
              <c:strCache>
                <c:ptCount val="1"/>
                <c:pt idx="0">
                  <c:v>Токсикомания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Лист8!$B$1:$F$3</c:f>
              <c:multiLvlStrCache>
                <c:ptCount val="5"/>
                <c:lvl>
                  <c:pt idx="0">
                    <c:v>абс. число</c:v>
                  </c:pt>
                  <c:pt idx="1">
                    <c:v>показатель на 10 тыс.</c:v>
                  </c:pt>
                  <c:pt idx="2">
                    <c:v>областной показатель</c:v>
                  </c:pt>
                  <c:pt idx="3">
                    <c:v>абс. число</c:v>
                  </c:pt>
                  <c:pt idx="4">
                    <c:v>показатель на 10 тыс.</c:v>
                  </c:pt>
                </c:lvl>
                <c:lvl>
                  <c:pt idx="0">
                    <c:v>Всё население</c:v>
                  </c:pt>
                  <c:pt idx="3">
                    <c:v> Всё население</c:v>
                  </c:pt>
                </c:lvl>
                <c:lvl>
                  <c:pt idx="0">
                    <c:v>2017   год</c:v>
                  </c:pt>
                  <c:pt idx="3">
                    <c:v>2018   год</c:v>
                  </c:pt>
                </c:lvl>
              </c:multiLvlStrCache>
            </c:multiLvlStrRef>
          </c:cat>
          <c:val>
            <c:numRef>
              <c:f>Лист8!$B$7:$F$7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0.16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9"/>
        <c:axId val="180126704"/>
        <c:axId val="180127264"/>
      </c:barChart>
      <c:catAx>
        <c:axId val="180126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127264"/>
        <c:crosses val="autoZero"/>
        <c:auto val="1"/>
        <c:lblAlgn val="ctr"/>
        <c:lblOffset val="0"/>
        <c:noMultiLvlLbl val="0"/>
      </c:catAx>
      <c:valAx>
        <c:axId val="1801272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126704"/>
        <c:crosses val="autoZero"/>
        <c:crossBetween val="between"/>
        <c:majorUnit val="10"/>
        <c:minorUnit val="2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"/>
          <c:y val="0.1362186608895308"/>
          <c:w val="0.96600665559023835"/>
          <c:h val="0.858436815101352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Лист3!$B$5</c:f>
              <c:strCache>
                <c:ptCount val="1"/>
              </c:strCache>
            </c:strRef>
          </c:tx>
          <c:invertIfNegative val="0"/>
          <c:cat>
            <c:numRef>
              <c:f>Лист3!$C$4:$E$4</c:f>
              <c:numCache>
                <c:formatCode>General</c:formatCode>
                <c:ptCount val="3"/>
              </c:numCache>
            </c:numRef>
          </c:cat>
          <c:val>
            <c:numRef>
              <c:f>Лист3!$C$5:$E$5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129504"/>
        <c:axId val="180130064"/>
      </c:barChart>
      <c:catAx>
        <c:axId val="180129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0130064"/>
        <c:crosses val="autoZero"/>
        <c:auto val="1"/>
        <c:lblAlgn val="ctr"/>
        <c:lblOffset val="100"/>
        <c:noMultiLvlLbl val="0"/>
      </c:catAx>
      <c:valAx>
        <c:axId val="180130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0129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021981627296592E-2"/>
          <c:y val="8.0548751721925521E-2"/>
          <c:w val="0.85520027387880859"/>
          <c:h val="0.658464566929133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Лист9!$A$3</c:f>
              <c:strCache>
                <c:ptCount val="1"/>
                <c:pt idx="0">
                  <c:v>Гайский городской округ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Лист9!$B$1:$D$2</c:f>
              <c:multiLvlStrCache>
                <c:ptCount val="3"/>
                <c:lvl>
                  <c:pt idx="0">
                    <c:v>Все население</c:v>
                  </c:pt>
                  <c:pt idx="1">
                    <c:v>Все население</c:v>
                  </c:pt>
                  <c:pt idx="2">
                    <c:v>Все население</c:v>
                  </c:pt>
                </c:lvl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</c:lvl>
              </c:multiLvlStrCache>
            </c:multiLvlStrRef>
          </c:cat>
          <c:val>
            <c:numRef>
              <c:f>Лист9!$B$3:$D$3</c:f>
              <c:numCache>
                <c:formatCode>General</c:formatCode>
                <c:ptCount val="3"/>
                <c:pt idx="0">
                  <c:v>7.4</c:v>
                </c:pt>
                <c:pt idx="1">
                  <c:v>5.35</c:v>
                </c:pt>
                <c:pt idx="2">
                  <c:v>3.8</c:v>
                </c:pt>
              </c:numCache>
            </c:numRef>
          </c:val>
        </c:ser>
        <c:ser>
          <c:idx val="1"/>
          <c:order val="1"/>
          <c:tx>
            <c:strRef>
              <c:f>Лист9!$A$4</c:f>
              <c:strCache>
                <c:ptCount val="1"/>
                <c:pt idx="0">
                  <c:v>Оренбургская область 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Лист9!$B$1:$D$2</c:f>
              <c:multiLvlStrCache>
                <c:ptCount val="3"/>
                <c:lvl>
                  <c:pt idx="0">
                    <c:v>Все население</c:v>
                  </c:pt>
                  <c:pt idx="1">
                    <c:v>Все население</c:v>
                  </c:pt>
                  <c:pt idx="2">
                    <c:v>Все население</c:v>
                  </c:pt>
                </c:lvl>
                <c:lvl>
                  <c:pt idx="0">
                    <c:v>2016</c:v>
                  </c:pt>
                  <c:pt idx="1">
                    <c:v>2017</c:v>
                  </c:pt>
                  <c:pt idx="2">
                    <c:v>2018</c:v>
                  </c:pt>
                </c:lvl>
              </c:multiLvlStrCache>
            </c:multiLvlStrRef>
          </c:cat>
          <c:val>
            <c:numRef>
              <c:f>Лист9!$B$4:$D$4</c:f>
              <c:numCache>
                <c:formatCode>General</c:formatCode>
                <c:ptCount val="3"/>
                <c:pt idx="0">
                  <c:v>11.03</c:v>
                </c:pt>
                <c:pt idx="1">
                  <c:v>10.38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0132864"/>
        <c:axId val="180337552"/>
      </c:barChart>
      <c:catAx>
        <c:axId val="18013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337552"/>
        <c:crosses val="autoZero"/>
        <c:auto val="1"/>
        <c:lblAlgn val="ctr"/>
        <c:lblOffset val="100"/>
        <c:noMultiLvlLbl val="0"/>
      </c:catAx>
      <c:valAx>
        <c:axId val="180337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13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866501368828745"/>
          <c:y val="0.84596290422671172"/>
          <c:w val="0.71445105867865866"/>
          <c:h val="8.27146700495419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339232"/>
        <c:axId val="180339792"/>
      </c:barChart>
      <c:catAx>
        <c:axId val="180339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0339792"/>
        <c:crosses val="autoZero"/>
        <c:auto val="1"/>
        <c:lblAlgn val="ctr"/>
        <c:lblOffset val="100"/>
        <c:noMultiLvlLbl val="0"/>
      </c:catAx>
      <c:valAx>
        <c:axId val="180339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0339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0341472"/>
        <c:axId val="180342032"/>
      </c:barChart>
      <c:catAx>
        <c:axId val="18034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342032"/>
        <c:crosses val="autoZero"/>
        <c:auto val="1"/>
        <c:lblAlgn val="ctr"/>
        <c:lblOffset val="100"/>
        <c:noMultiLvlLbl val="0"/>
      </c:catAx>
      <c:valAx>
        <c:axId val="180342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3414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4D744-1D7C-458A-8BE0-E00DFA304E06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EBB83-B285-4538-B635-198AAA7AC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DEBB83-B285-4538-B635-198AAA7AC98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1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01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0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8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381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6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3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2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2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8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1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418B7-7F57-49AC-948B-2635556A570E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61B9D-CF6B-48F3-ABAD-C87EFE970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9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y.orb.ru/assets/images/links/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1"/>
            <a:ext cx="9171709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157788"/>
            <a:ext cx="8626475" cy="17002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Работа наркологического кабинета Гайского городского округа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4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Диспансерное наблюдение ГГО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60142"/>
              </p:ext>
            </p:extLst>
          </p:nvPr>
        </p:nvGraphicFramePr>
        <p:xfrm>
          <a:off x="1" y="1124744"/>
          <a:ext cx="9143999" cy="570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055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Потребители с вредными последствиями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279264"/>
              </p:ext>
            </p:extLst>
          </p:nvPr>
        </p:nvGraphicFramePr>
        <p:xfrm>
          <a:off x="1043608" y="2204864"/>
          <a:ext cx="9146546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958943"/>
              </p:ext>
            </p:extLst>
          </p:nvPr>
        </p:nvGraphicFramePr>
        <p:xfrm>
          <a:off x="-2546" y="1417638"/>
          <a:ext cx="9146546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404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____20160209_14612958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Пациенты в ремиссии</a:t>
            </a:r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4946937"/>
              </p:ext>
            </p:extLst>
          </p:nvPr>
        </p:nvGraphicFramePr>
        <p:xfrm>
          <a:off x="0" y="119675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9056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Выполнение государственного задания </a:t>
            </a:r>
            <a:r>
              <a:rPr lang="ru-RU" dirty="0" smtClean="0"/>
              <a:t>2018 г.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Посещения с профилактической целью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Обращения по заболеванию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4151711"/>
              </p:ext>
            </p:extLst>
          </p:nvPr>
        </p:nvGraphicFramePr>
        <p:xfrm>
          <a:off x="4645025" y="2174874"/>
          <a:ext cx="4498975" cy="465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11159119"/>
              </p:ext>
            </p:extLst>
          </p:nvPr>
        </p:nvGraphicFramePr>
        <p:xfrm>
          <a:off x="107503" y="2174874"/>
          <a:ext cx="4537521" cy="4651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002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3"/>
            <a:ext cx="9144000" cy="685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во врачебных комиссиях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323281"/>
              </p:ext>
            </p:extLst>
          </p:nvPr>
        </p:nvGraphicFramePr>
        <p:xfrm>
          <a:off x="457200" y="1268412"/>
          <a:ext cx="8229600" cy="532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8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8"/>
            <a:ext cx="9144000" cy="685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Градообразующие предприятия</a:t>
            </a:r>
            <a:endParaRPr lang="ru-RU" dirty="0"/>
          </a:p>
        </p:txBody>
      </p:sp>
      <p:pic>
        <p:nvPicPr>
          <p:cNvPr id="4" name="Объект 3" descr="http://www.ggok.ru/upload/iblock/0f0/pdm-na-postamente-pri-vezde-v-gay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1520" y="1600200"/>
            <a:ext cx="4158431" cy="296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ural56.ru/photos/2014/august2014/DSC_269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1471" y="1600200"/>
            <a:ext cx="4248472" cy="296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324674"/>
              </p:ext>
            </p:extLst>
          </p:nvPr>
        </p:nvGraphicFramePr>
        <p:xfrm>
          <a:off x="251519" y="4653136"/>
          <a:ext cx="8658423" cy="2016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6141"/>
                <a:gridCol w="2886141"/>
                <a:gridCol w="2886141"/>
              </a:tblGrid>
              <a:tr h="343548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2017г.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36338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Предварительные осмотры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36338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Периодические осмотры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4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Оказание помощи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Оказание консультативной помощи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Оказание стационарной помощи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221730"/>
              </p:ext>
            </p:extLst>
          </p:nvPr>
        </p:nvGraphicFramePr>
        <p:xfrm>
          <a:off x="457200" y="2204864"/>
          <a:ext cx="8229600" cy="115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59050"/>
                <a:gridCol w="1372005"/>
                <a:gridCol w="1491802"/>
                <a:gridCol w="1606743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2016г.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2017г.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2018г.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Консультации нарколога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770058"/>
              </p:ext>
            </p:extLst>
          </p:nvPr>
        </p:nvGraphicFramePr>
        <p:xfrm>
          <a:off x="457200" y="4077073"/>
          <a:ext cx="8229600" cy="1224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59050"/>
                <a:gridCol w="1372005"/>
                <a:gridCol w="1491802"/>
                <a:gridCol w="1606743"/>
              </a:tblGrid>
              <a:tr h="6363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2016г.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2017г.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2018г.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77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Количество пациентов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32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61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Оказание </a:t>
            </a:r>
            <a:r>
              <a:rPr lang="ru-RU" dirty="0"/>
              <a:t>наркологической помощи </a:t>
            </a:r>
            <a:r>
              <a:rPr lang="ru-RU" dirty="0" smtClean="0"/>
              <a:t>детско-подростковому </a:t>
            </a:r>
            <a:r>
              <a:rPr lang="ru-RU" dirty="0"/>
              <a:t>населению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09120"/>
          </a:xfrm>
        </p:spPr>
        <p:txBody>
          <a:bodyPr/>
          <a:lstStyle/>
          <a:p>
            <a:r>
              <a:rPr lang="ru-RU" dirty="0" smtClean="0"/>
              <a:t>Госпитализация </a:t>
            </a:r>
            <a:r>
              <a:rPr lang="ru-RU" dirty="0"/>
              <a:t>в Детско-подростковое отделение ГАУЗ </a:t>
            </a:r>
            <a:r>
              <a:rPr lang="ru-RU" dirty="0" smtClean="0"/>
              <a:t>ООКНД</a:t>
            </a:r>
            <a:r>
              <a:rPr lang="ru-RU" dirty="0"/>
              <a:t>: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 в ГАУСО  СРЦН «Островок» -11 человек </a:t>
            </a:r>
            <a:r>
              <a:rPr lang="ru-RU" dirty="0" smtClean="0"/>
              <a:t>(АППГ </a:t>
            </a:r>
            <a:r>
              <a:rPr lang="ru-RU" dirty="0"/>
              <a:t>– 9) </a:t>
            </a:r>
            <a:endParaRPr lang="ru-RU" dirty="0" smtClean="0"/>
          </a:p>
          <a:p>
            <a:r>
              <a:rPr lang="ru-RU" dirty="0"/>
              <a:t>С пагубным употреблением ПАВ </a:t>
            </a:r>
            <a:r>
              <a:rPr lang="ru-RU" dirty="0" smtClean="0"/>
              <a:t>наблюдаются: 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778950"/>
              </p:ext>
            </p:extLst>
          </p:nvPr>
        </p:nvGraphicFramePr>
        <p:xfrm>
          <a:off x="457199" y="2636913"/>
          <a:ext cx="8435281" cy="668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1578"/>
                <a:gridCol w="1578705"/>
                <a:gridCol w="1578705"/>
                <a:gridCol w="1866293"/>
              </a:tblGrid>
              <a:tr h="364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2016г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2017г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2018г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Пролечилось подростков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917285"/>
              </p:ext>
            </p:extLst>
          </p:nvPr>
        </p:nvGraphicFramePr>
        <p:xfrm>
          <a:off x="457200" y="5517232"/>
          <a:ext cx="8435279" cy="72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9865"/>
                <a:gridCol w="1787798"/>
                <a:gridCol w="1787798"/>
                <a:gridCol w="1549818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2016г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2017г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2018г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Несовершеннолетние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99910" y="567757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0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Проведение мероприятий по профилактике наркологических расстройств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муниципальная </a:t>
            </a:r>
            <a:r>
              <a:rPr lang="ru-RU" dirty="0"/>
              <a:t>программа «</a:t>
            </a:r>
            <a:r>
              <a:rPr lang="ru-RU" dirty="0" smtClean="0"/>
              <a:t>Безопасность </a:t>
            </a:r>
            <a:r>
              <a:rPr lang="ru-RU" dirty="0"/>
              <a:t>населения ГГО» на </a:t>
            </a:r>
            <a:r>
              <a:rPr lang="ru-RU" dirty="0" smtClean="0"/>
              <a:t>2016-2020гг. </a:t>
            </a:r>
            <a:r>
              <a:rPr lang="ru-RU" dirty="0" smtClean="0"/>
              <a:t>утверждена </a:t>
            </a:r>
            <a:r>
              <a:rPr lang="ru-RU" dirty="0"/>
              <a:t>администрацией г</a:t>
            </a:r>
            <a:r>
              <a:rPr lang="ru-RU" dirty="0" smtClean="0"/>
              <a:t>. Гая </a:t>
            </a:r>
            <a:r>
              <a:rPr lang="ru-RU" dirty="0" smtClean="0"/>
              <a:t>13.11.15 г</a:t>
            </a:r>
            <a:r>
              <a:rPr lang="ru-RU" dirty="0"/>
              <a:t>. № </a:t>
            </a:r>
            <a:r>
              <a:rPr lang="ru-RU" dirty="0" smtClean="0"/>
              <a:t>1338-ПА</a:t>
            </a:r>
          </a:p>
          <a:p>
            <a:r>
              <a:rPr lang="ru-RU" dirty="0"/>
              <a:t>наличие комиссий и привлечение врача психиатра-нарколога в их </a:t>
            </a:r>
            <a:r>
              <a:rPr lang="ru-RU" dirty="0" smtClean="0"/>
              <a:t>работе</a:t>
            </a:r>
          </a:p>
          <a:p>
            <a:r>
              <a:rPr lang="ru-RU" dirty="0"/>
              <a:t>межведомственное взаимодействие в проведении профилактической работы </a:t>
            </a:r>
            <a:endParaRPr lang="ru-RU" dirty="0" smtClean="0"/>
          </a:p>
          <a:p>
            <a:r>
              <a:rPr lang="ru-RU" dirty="0" smtClean="0"/>
              <a:t>работа </a:t>
            </a:r>
            <a:r>
              <a:rPr lang="ru-RU" dirty="0"/>
              <a:t>с учащимися «группы риска» и их родителями </a:t>
            </a:r>
          </a:p>
        </p:txBody>
      </p:sp>
    </p:spTree>
    <p:extLst>
      <p:ext uri="{BB962C8B-B14F-4D97-AF65-F5344CB8AC3E}">
        <p14:creationId xmlns:p14="http://schemas.microsoft.com/office/powerpoint/2010/main" val="18737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____20160209_146129583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5613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Межведомственное взаимодействие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06437" y="1556792"/>
            <a:ext cx="7772400" cy="499960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Межведомственная операция «Дети России»  1 этап- 01.04.2018-10.04.18; 2 этап 07.09.2018- 16.09.2018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Месячник по профилактике алкоголизма, наркомании и табакокурения «Быть здоровым- это здорово» 14.04.18-16.05.18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Операция «Подросток» 20.05.18-01.10.2018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Общероссийская антинаркотическая акция «Сообщи где торгуют смертью» 12.11.2018-23.11.2018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Месячник правовых знаний 15.11.2018-15.12.2018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solidFill>
                  <a:schemeClr val="tx1"/>
                </a:solidFill>
              </a:rPr>
              <a:t>Меж комплексная, межведомственная акция «Помоги ребенку» 25.12.2018-01.03.2019</a:t>
            </a:r>
            <a:endParaRPr lang="ru-RU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9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Гайский городской </a:t>
            </a:r>
            <a:r>
              <a:rPr lang="ru-RU" dirty="0" smtClean="0"/>
              <a:t>округ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268760"/>
            <a:ext cx="4392488" cy="53285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 smtClean="0"/>
              <a:t>Гайский городской округ расположен </a:t>
            </a:r>
            <a:r>
              <a:rPr lang="ru-RU" sz="4000" dirty="0"/>
              <a:t>в восточной части Оренбуржья, в 297 км от областного центра. Протяженность территории 110 км. </a:t>
            </a:r>
            <a:r>
              <a:rPr lang="ru-RU" sz="4000" dirty="0" smtClean="0"/>
              <a:t>На </a:t>
            </a:r>
            <a:r>
              <a:rPr lang="ru-RU" sz="4000" dirty="0"/>
              <a:t>территории расположено 26 </a:t>
            </a:r>
            <a:r>
              <a:rPr lang="ru-RU" sz="4000" dirty="0" err="1" smtClean="0"/>
              <a:t>ФАПов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Население района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44111 </a:t>
            </a:r>
            <a:r>
              <a:rPr lang="ru-RU" sz="4000" dirty="0" smtClean="0"/>
              <a:t>чел:</a:t>
            </a:r>
            <a:endParaRPr lang="ru-RU" sz="4000" dirty="0"/>
          </a:p>
          <a:p>
            <a:r>
              <a:rPr lang="ru-RU" sz="4000" dirty="0" smtClean="0"/>
              <a:t>Взрослое население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34017 чел</a:t>
            </a:r>
          </a:p>
          <a:p>
            <a:r>
              <a:rPr lang="ru-RU" sz="4000" dirty="0" smtClean="0"/>
              <a:t>Детского населения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10094 чел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1026" name="Picture 2" descr="http://orenburg.zabor-servis-stroy.ru/img/region/ga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37434"/>
            <a:ext cx="4320480" cy="497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04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учащимися «группы риска» и их родителями</a:t>
            </a:r>
          </a:p>
        </p:txBody>
      </p:sp>
      <p:pic>
        <p:nvPicPr>
          <p:cNvPr id="4" name="Picture 4" descr="C:\Users\Наталья\Desktop\Котова\IMG_16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42412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1623536"/>
            <a:ext cx="4392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ru-RU" sz="2200" dirty="0" smtClean="0"/>
              <a:t>Участие </a:t>
            </a:r>
            <a:r>
              <a:rPr lang="ru-RU" sz="2200" dirty="0"/>
              <a:t>в рейдах в социально неблагополучные </a:t>
            </a:r>
            <a:r>
              <a:rPr lang="ru-RU" sz="2200" dirty="0" smtClean="0"/>
              <a:t>семьи</a:t>
            </a:r>
            <a:r>
              <a:rPr lang="ru-RU" sz="2200" dirty="0"/>
              <a:t>.</a:t>
            </a:r>
            <a:endParaRPr lang="ru-RU" sz="2200" dirty="0" smtClean="0"/>
          </a:p>
          <a:p>
            <a:pPr marL="342900" lvl="0" indent="-342900">
              <a:buFontTx/>
              <a:buChar char="-"/>
            </a:pPr>
            <a:r>
              <a:rPr lang="ru-RU" sz="2200" dirty="0" smtClean="0"/>
              <a:t>Консультация </a:t>
            </a:r>
            <a:r>
              <a:rPr lang="ru-RU" sz="2200" dirty="0"/>
              <a:t>на </a:t>
            </a:r>
            <a:r>
              <a:rPr lang="ru-RU" sz="2200" dirty="0" err="1" smtClean="0"/>
              <a:t>КДНи</a:t>
            </a:r>
            <a:r>
              <a:rPr lang="ru-RU" sz="2200" dirty="0" smtClean="0"/>
              <a:t> ЗП.</a:t>
            </a:r>
            <a:endParaRPr lang="ru-RU" sz="2200" dirty="0" smtClean="0"/>
          </a:p>
          <a:p>
            <a:pPr marL="342900" lvl="0" indent="-342900">
              <a:buFontTx/>
              <a:buChar char="-"/>
            </a:pPr>
            <a:r>
              <a:rPr lang="ru-RU" sz="2200" dirty="0" smtClean="0"/>
              <a:t>Встречи </a:t>
            </a:r>
            <a:r>
              <a:rPr lang="ru-RU" sz="2200" dirty="0"/>
              <a:t>с условно- осужденными в </a:t>
            </a:r>
            <a:r>
              <a:rPr lang="ru-RU" sz="2200" dirty="0" smtClean="0"/>
              <a:t>ПНД.</a:t>
            </a:r>
          </a:p>
          <a:p>
            <a:pPr marL="342900" lvl="0" indent="-342900">
              <a:buFontTx/>
              <a:buChar char="-"/>
            </a:pPr>
            <a:r>
              <a:rPr lang="ru-RU" sz="2200" dirty="0" smtClean="0"/>
              <a:t>Проведение профилактических медицинских </a:t>
            </a:r>
            <a:r>
              <a:rPr lang="ru-RU" sz="2200" dirty="0"/>
              <a:t>осмотров </a:t>
            </a:r>
            <a:r>
              <a:rPr lang="ru-RU" sz="2200" dirty="0" smtClean="0"/>
              <a:t>обучающихся </a:t>
            </a:r>
            <a:r>
              <a:rPr lang="ru-RU" sz="2200" dirty="0"/>
              <a:t>из «группы риска» </a:t>
            </a:r>
            <a:r>
              <a:rPr lang="ru-RU" sz="2200" dirty="0" smtClean="0"/>
              <a:t>в 2017 </a:t>
            </a:r>
            <a:r>
              <a:rPr lang="ru-RU" sz="2200" dirty="0" smtClean="0"/>
              <a:t>- 45</a:t>
            </a:r>
            <a:r>
              <a:rPr lang="ru-RU" sz="2200" dirty="0"/>
              <a:t>, </a:t>
            </a:r>
            <a:r>
              <a:rPr lang="ru-RU" sz="2200" dirty="0" smtClean="0"/>
              <a:t>в </a:t>
            </a:r>
            <a:r>
              <a:rPr lang="ru-RU" sz="2200" dirty="0" smtClean="0"/>
              <a:t>2018 - </a:t>
            </a:r>
            <a:r>
              <a:rPr lang="ru-RU" sz="2200" dirty="0" smtClean="0"/>
              <a:t>36.</a:t>
            </a:r>
          </a:p>
          <a:p>
            <a:pPr marL="342900" indent="-342900">
              <a:buFontTx/>
              <a:buChar char="-"/>
            </a:pPr>
            <a:r>
              <a:rPr lang="ru-RU" sz="2200" dirty="0"/>
              <a:t>Учащимся оказывается консультативная помощь, беседы, направление к детскому психиатру при </a:t>
            </a:r>
            <a:r>
              <a:rPr lang="ru-RU" sz="2200" dirty="0" smtClean="0"/>
              <a:t>необходимости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6780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39"/>
            <a:ext cx="7416824" cy="864097"/>
          </a:xfrm>
        </p:spPr>
        <p:txBody>
          <a:bodyPr>
            <a:normAutofit fontScale="90000"/>
          </a:bodyPr>
          <a:lstStyle/>
          <a:p>
            <a:pPr marL="0" lvl="0" indent="0"/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2700" dirty="0" smtClean="0"/>
              <a:t>Антинаркотическая комиссия- участие в 6 заседаниях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3373288"/>
            <a:ext cx="8496944" cy="43204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Комиссия по делам несовершеннолетних и защите их   прав ,  29 заседаний 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</a:rPr>
              <a:t>приглашены на прием - 21 несовершеннолетний, из них явились -8.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Наталья\Desktop\Котова\DSC_35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5" y="908721"/>
            <a:ext cx="4065752" cy="243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лья\Desktop\Котова\IMG_146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77888"/>
            <a:ext cx="3960440" cy="246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лья\Desktop\Котова\DSC_33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628" y="4245296"/>
            <a:ext cx="4085844" cy="249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Наталья\Desktop\Котова\DSC_138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4278163"/>
            <a:ext cx="4247581" cy="246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4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30100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Проведение профилактических мероприятий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340768"/>
            <a:ext cx="4004616" cy="5517232"/>
          </a:xfrm>
        </p:spPr>
        <p:txBody>
          <a:bodyPr>
            <a:normAutofit fontScale="92500" lnSpcReduction="10000"/>
          </a:bodyPr>
          <a:lstStyle/>
          <a:p>
            <a:r>
              <a:rPr lang="ru-RU" sz="2300" dirty="0"/>
              <a:t>П</a:t>
            </a:r>
            <a:r>
              <a:rPr lang="ru-RU" sz="2300" dirty="0" smtClean="0"/>
              <a:t>роведено 29 лекций/слушателей 648</a:t>
            </a:r>
          </a:p>
          <a:p>
            <a:r>
              <a:rPr lang="ru-RU" sz="2300" dirty="0" smtClean="0"/>
              <a:t>Родительские конференции 3/слушателей 184</a:t>
            </a:r>
          </a:p>
          <a:p>
            <a:r>
              <a:rPr lang="ru-RU" sz="2300" dirty="0" smtClean="0"/>
              <a:t>Диспуты 17, слушателей 646</a:t>
            </a:r>
          </a:p>
          <a:p>
            <a:r>
              <a:rPr lang="ru-RU" sz="2300" dirty="0" smtClean="0"/>
              <a:t>Кинолектории -21/слушателей 1116</a:t>
            </a:r>
          </a:p>
          <a:p>
            <a:r>
              <a:rPr lang="ru-RU" sz="2300" dirty="0" smtClean="0"/>
              <a:t>Совещаний </a:t>
            </a:r>
            <a:r>
              <a:rPr lang="ru-RU" sz="2300" dirty="0" smtClean="0"/>
              <a:t>- 6</a:t>
            </a:r>
            <a:r>
              <a:rPr lang="ru-RU" sz="2300" dirty="0" smtClean="0"/>
              <a:t>/ слушателей 267</a:t>
            </a:r>
          </a:p>
          <a:p>
            <a:r>
              <a:rPr lang="ru-RU" sz="2300" dirty="0"/>
              <a:t>Проведено бесед 448 количество слушателей </a:t>
            </a:r>
            <a:r>
              <a:rPr lang="ru-RU" sz="2300" dirty="0" smtClean="0"/>
              <a:t>- 166</a:t>
            </a:r>
            <a:endParaRPr lang="ru-RU" sz="2300" dirty="0" smtClean="0"/>
          </a:p>
          <a:p>
            <a:r>
              <a:rPr lang="ru-RU" sz="2300" dirty="0"/>
              <a:t>Конференций </a:t>
            </a:r>
            <a:r>
              <a:rPr lang="ru-RU" sz="2300" dirty="0" smtClean="0"/>
              <a:t>- 3</a:t>
            </a:r>
            <a:endParaRPr lang="ru-RU" sz="2300" dirty="0" smtClean="0"/>
          </a:p>
          <a:p>
            <a:r>
              <a:rPr lang="ru-RU" sz="2300" dirty="0"/>
              <a:t>Проведено совещаний </a:t>
            </a:r>
            <a:r>
              <a:rPr lang="ru-RU" sz="2300" dirty="0" smtClean="0"/>
              <a:t>- 6</a:t>
            </a:r>
            <a:endParaRPr lang="ru-RU" sz="2300" dirty="0" smtClean="0"/>
          </a:p>
          <a:p>
            <a:r>
              <a:rPr lang="ru-RU" sz="2300" dirty="0" smtClean="0"/>
              <a:t>Семинаров - </a:t>
            </a:r>
            <a:r>
              <a:rPr lang="ru-RU" sz="2300" dirty="0" smtClean="0"/>
              <a:t>2</a:t>
            </a:r>
          </a:p>
          <a:p>
            <a:r>
              <a:rPr lang="ru-RU" sz="2300" dirty="0" smtClean="0"/>
              <a:t>Урок «трезвости» -3</a:t>
            </a:r>
          </a:p>
          <a:p>
            <a:r>
              <a:rPr lang="ru-RU" sz="2300" dirty="0" smtClean="0"/>
              <a:t>Распространено </a:t>
            </a:r>
            <a:r>
              <a:rPr lang="ru-RU" sz="2300" dirty="0" smtClean="0"/>
              <a:t>листовок -</a:t>
            </a:r>
            <a:r>
              <a:rPr lang="ru-RU" sz="2300" dirty="0" smtClean="0"/>
              <a:t>190</a:t>
            </a:r>
          </a:p>
          <a:p>
            <a:pPr algn="ctr"/>
            <a:endParaRPr lang="ru-RU" sz="2800" dirty="0"/>
          </a:p>
        </p:txBody>
      </p:sp>
      <p:pic>
        <p:nvPicPr>
          <p:cNvPr id="4098" name="Picture 2" descr="C:\Users\Наталья\Desktop\Котова\DSC_46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" y="1288510"/>
            <a:ext cx="4786359" cy="258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аталья\Downloads\DSC_4851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9022"/>
            <a:ext cx="4788024" cy="297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78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Котова\DSC_63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8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 Рамках программы «Молодое поколение делает свой выбор» 21.04.2017 и 04.05.2018 были проведены круглые столы «Современные подходы пропаганды здорового образа жизни. Ранняя профилактика употребления психоактивных веществ в Гайском городском округе»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1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8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73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Организация медицинского освидетельствования </a:t>
            </a:r>
            <a:r>
              <a:rPr lang="ru-RU" sz="3600" b="1" dirty="0" smtClean="0"/>
              <a:t>в ГБУЗ «ГБ» г. Гая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Наличие технических средств измерения </a:t>
            </a:r>
          </a:p>
          <a:p>
            <a:r>
              <a:rPr lang="ru-RU" dirty="0" err="1"/>
              <a:t>Алкотест</a:t>
            </a:r>
            <a:r>
              <a:rPr lang="ru-RU" dirty="0"/>
              <a:t> </a:t>
            </a:r>
            <a:r>
              <a:rPr lang="en-US" dirty="0" err="1"/>
              <a:t>Drager</a:t>
            </a:r>
            <a:r>
              <a:rPr lang="en-US" dirty="0"/>
              <a:t> </a:t>
            </a:r>
            <a:r>
              <a:rPr lang="ru-RU" dirty="0"/>
              <a:t>6810 </a:t>
            </a:r>
            <a:endParaRPr lang="ru-RU" dirty="0" smtClean="0">
              <a:effectLst/>
            </a:endParaRPr>
          </a:p>
          <a:p>
            <a:r>
              <a:rPr lang="ru-RU" dirty="0" err="1"/>
              <a:t>Алкотест</a:t>
            </a:r>
            <a:r>
              <a:rPr lang="ru-RU" dirty="0"/>
              <a:t> </a:t>
            </a:r>
            <a:r>
              <a:rPr lang="en-US" dirty="0" err="1"/>
              <a:t>Drager</a:t>
            </a:r>
            <a:r>
              <a:rPr lang="en-US" dirty="0"/>
              <a:t> </a:t>
            </a:r>
            <a:r>
              <a:rPr lang="ru-RU" dirty="0"/>
              <a:t>6510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химико-токсикологические исследования направлено в ХТЛ </a:t>
            </a:r>
            <a:r>
              <a:rPr lang="ru-RU" dirty="0" smtClean="0"/>
              <a:t>59 </a:t>
            </a:r>
            <a:r>
              <a:rPr lang="ru-RU" dirty="0"/>
              <a:t>экземпляров </a:t>
            </a:r>
            <a:r>
              <a:rPr lang="ru-RU" dirty="0" smtClean="0"/>
              <a:t>биоматериала, ППГ 138.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94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8"/>
            <a:ext cx="9144000" cy="685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smtClean="0"/>
              <a:t>СПАСИБО ЗА ВНИМАНИЕ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1628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Котова\IMG_9585-20-11-17-09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50" y="1"/>
            <a:ext cx="9240950" cy="924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44000" cy="135374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Врач- Котова Людмила Владимировна</a:t>
            </a:r>
          </a:p>
          <a:p>
            <a:r>
              <a:rPr lang="ru-RU" sz="3600" b="1" dirty="0" smtClean="0"/>
              <a:t>Медсестра -Климашина </a:t>
            </a:r>
            <a:r>
              <a:rPr lang="ru-RU" sz="3600" b="1" dirty="0"/>
              <a:t>Юлия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31636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8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Основные нормативные документы, используемые в работе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Приказ МЗ РФ от 30.12.2015 г. </a:t>
            </a:r>
            <a:r>
              <a:rPr lang="ru-RU" b="1" dirty="0"/>
              <a:t>№ 1034 </a:t>
            </a:r>
            <a:r>
              <a:rPr lang="ru-RU" b="1" dirty="0" smtClean="0"/>
              <a:t>н</a:t>
            </a:r>
          </a:p>
          <a:p>
            <a:r>
              <a:rPr lang="ru-RU" dirty="0"/>
              <a:t>Приказ МЗ РФ от 15.12.2014 г. </a:t>
            </a:r>
            <a:r>
              <a:rPr lang="ru-RU" b="1" dirty="0"/>
              <a:t>№ 835н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Приказ МЗ РФ от 30.06.2016 г. </a:t>
            </a:r>
            <a:r>
              <a:rPr lang="ru-RU" b="1" dirty="0"/>
              <a:t>№ </a:t>
            </a:r>
            <a:r>
              <a:rPr lang="ru-RU" b="1" dirty="0" smtClean="0"/>
              <a:t>441н</a:t>
            </a:r>
          </a:p>
          <a:p>
            <a:r>
              <a:rPr lang="ru-RU" dirty="0"/>
              <a:t>Приказ МЗ РФ от 15.06.2015 г. </a:t>
            </a:r>
            <a:r>
              <a:rPr lang="ru-RU" b="1" dirty="0"/>
              <a:t>№ 344 н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стандарты оказания медицинской помощи </a:t>
            </a:r>
            <a:r>
              <a:rPr lang="ru-RU" b="1" dirty="0" smtClean="0"/>
              <a:t>№№ 299н</a:t>
            </a:r>
            <a:r>
              <a:rPr lang="ru-RU" b="1" dirty="0"/>
              <a:t>, 301н, 130н, 128н, 124н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69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0" y="18583"/>
            <a:ext cx="9146546" cy="70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5505475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Оснащённость кабинета обеспечена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соответствии с приказом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от 30.12.2015 г. № 1034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  «Об утверждении Порядка оказания  медицинской помощи по профилю «психиатрия-наркология» и Порядка диспансерного  наблюдения за лицами с психическими расстройствами и (или) расстройствами поведения, связанными с употреблением  психоактивных веществ» 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8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856984" cy="1008112"/>
          </a:xfrm>
        </p:spPr>
        <p:txBody>
          <a:bodyPr>
            <a:noAutofit/>
          </a:bodyPr>
          <a:lstStyle/>
          <a:p>
            <a:r>
              <a:rPr lang="ru-RU" sz="3800" b="1" dirty="0" smtClean="0"/>
              <a:t>Показатель р</a:t>
            </a:r>
            <a:r>
              <a:rPr lang="en-US" sz="3800" b="1" dirty="0" err="1" smtClean="0"/>
              <a:t>аспростран</a:t>
            </a:r>
            <a:r>
              <a:rPr lang="ru-RU" sz="3800" b="1" dirty="0"/>
              <a:t>ё</a:t>
            </a:r>
            <a:r>
              <a:rPr lang="en-US" sz="3800" b="1" dirty="0" err="1" smtClean="0"/>
              <a:t>ннос</a:t>
            </a:r>
            <a:r>
              <a:rPr lang="ru-RU" sz="3800" b="1" dirty="0" err="1" smtClean="0"/>
              <a:t>ти</a:t>
            </a:r>
            <a:r>
              <a:rPr lang="ru-RU" sz="3800" dirty="0"/>
              <a:t/>
            </a:r>
            <a:br>
              <a:rPr lang="ru-RU" sz="3800" dirty="0"/>
            </a:br>
            <a:r>
              <a:rPr lang="en-US" sz="3800" b="1" dirty="0" err="1"/>
              <a:t>наркологических</a:t>
            </a:r>
            <a:r>
              <a:rPr lang="en-US" sz="3800" b="1" dirty="0"/>
              <a:t> </a:t>
            </a:r>
            <a:r>
              <a:rPr lang="en-US" sz="3800" b="1" dirty="0" err="1" smtClean="0"/>
              <a:t>заболеваний</a:t>
            </a:r>
            <a:r>
              <a:rPr lang="ru-RU" sz="3800" b="1" dirty="0" smtClean="0"/>
              <a:t> </a:t>
            </a:r>
            <a:r>
              <a:rPr lang="ru-RU" sz="3800" b="1" dirty="0"/>
              <a:t>(на 10 тыс. </a:t>
            </a:r>
            <a:r>
              <a:rPr lang="ru-RU" sz="3800" b="1" dirty="0" smtClean="0"/>
              <a:t>населения)</a:t>
            </a:r>
            <a:endParaRPr lang="ru-RU" sz="3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538846"/>
              </p:ext>
            </p:extLst>
          </p:nvPr>
        </p:nvGraphicFramePr>
        <p:xfrm>
          <a:off x="457200" y="1600200"/>
          <a:ext cx="8435280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6391892"/>
              </p:ext>
            </p:extLst>
          </p:nvPr>
        </p:nvGraphicFramePr>
        <p:xfrm>
          <a:off x="-2546" y="1772816"/>
          <a:ext cx="9039041" cy="508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118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90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Структура </a:t>
            </a:r>
            <a:r>
              <a:rPr lang="ru-RU" sz="3100" b="1" dirty="0" smtClean="0"/>
              <a:t>распространённости </a:t>
            </a:r>
            <a:r>
              <a:rPr lang="ru-RU" sz="3100" b="1" dirty="0" smtClean="0"/>
              <a:t>наркологических заболеваний (на 10 </a:t>
            </a:r>
            <a:r>
              <a:rPr lang="ru-RU" sz="3100" b="1" dirty="0" smtClean="0"/>
              <a:t>тыс. </a:t>
            </a:r>
            <a:r>
              <a:rPr lang="ru-RU" sz="3100" b="1" dirty="0" smtClean="0"/>
              <a:t>населения) Гайского городского округа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28048"/>
              </p:ext>
            </p:extLst>
          </p:nvPr>
        </p:nvGraphicFramePr>
        <p:xfrm>
          <a:off x="611560" y="2132856"/>
          <a:ext cx="80648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307691"/>
              </p:ext>
            </p:extLst>
          </p:nvPr>
        </p:nvGraphicFramePr>
        <p:xfrm>
          <a:off x="457200" y="2204864"/>
          <a:ext cx="82296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466679"/>
              </p:ext>
            </p:extLst>
          </p:nvPr>
        </p:nvGraphicFramePr>
        <p:xfrm>
          <a:off x="-2546" y="1417638"/>
          <a:ext cx="9146546" cy="544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0870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Показатель заболеваемости наркологическими расстройствами </a:t>
            </a:r>
            <a:r>
              <a:rPr lang="ru-RU" sz="3200" b="1" dirty="0" smtClean="0"/>
              <a:t>среди населения  </a:t>
            </a:r>
            <a:r>
              <a:rPr lang="ru-RU" sz="3200" b="1" dirty="0"/>
              <a:t>района 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779658"/>
              </p:ext>
            </p:extLst>
          </p:nvPr>
        </p:nvGraphicFramePr>
        <p:xfrm>
          <a:off x="467544" y="1700808"/>
          <a:ext cx="821925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173188"/>
              </p:ext>
            </p:extLst>
          </p:nvPr>
        </p:nvGraphicFramePr>
        <p:xfrm>
          <a:off x="0" y="1556792"/>
          <a:ext cx="9144000" cy="529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36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талья\Desktop\____20160209_146129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6" y="0"/>
            <a:ext cx="9146546" cy="68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96144"/>
          </a:xfrm>
        </p:spPr>
        <p:txBody>
          <a:bodyPr>
            <a:noAutofit/>
          </a:bodyPr>
          <a:lstStyle/>
          <a:p>
            <a:r>
              <a:rPr lang="ru-RU" sz="2800" b="1" dirty="0"/>
              <a:t>Структура заболеваемости наркологическими расстройствами </a:t>
            </a:r>
            <a:r>
              <a:rPr lang="ru-RU" sz="2800" b="1" dirty="0" smtClean="0"/>
              <a:t>среди </a:t>
            </a:r>
            <a:r>
              <a:rPr lang="ru-RU" sz="2800" b="1" dirty="0"/>
              <a:t>населения Гайского городского округа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(</a:t>
            </a:r>
            <a:r>
              <a:rPr lang="ru-RU" sz="2800" b="1" dirty="0"/>
              <a:t>на 10 тыс. населения)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6236"/>
              </p:ext>
            </p:extLst>
          </p:nvPr>
        </p:nvGraphicFramePr>
        <p:xfrm>
          <a:off x="28394" y="1628800"/>
          <a:ext cx="878497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633893"/>
              </p:ext>
            </p:extLst>
          </p:nvPr>
        </p:nvGraphicFramePr>
        <p:xfrm>
          <a:off x="0" y="1628800"/>
          <a:ext cx="9144000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1470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15779</TotalTime>
  <Words>596</Words>
  <Application>Microsoft Office PowerPoint</Application>
  <PresentationFormat>Экран (4:3)</PresentationFormat>
  <Paragraphs>125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 Работа наркологического кабинета Гайского городского округа </vt:lpstr>
      <vt:lpstr>Гайский городской округ</vt:lpstr>
      <vt:lpstr>Презентация PowerPoint</vt:lpstr>
      <vt:lpstr>Основные нормативные документы, используемые в работе</vt:lpstr>
      <vt:lpstr>Презентация PowerPoint</vt:lpstr>
      <vt:lpstr>Показатель распространённости наркологических заболеваний (на 10 тыс. населения)</vt:lpstr>
      <vt:lpstr> Структура распространённости наркологических заболеваний (на 10 тыс. населения) Гайского городского округа </vt:lpstr>
      <vt:lpstr>Показатель заболеваемости наркологическими расстройствами среди населения  района </vt:lpstr>
      <vt:lpstr>Структура заболеваемости наркологическими расстройствами среди населения Гайского городского округа (на 10 тыс. населения)  </vt:lpstr>
      <vt:lpstr>Диспансерное наблюдение ГГО</vt:lpstr>
      <vt:lpstr>Потребители с вредными последствиями</vt:lpstr>
      <vt:lpstr>Пациенты в ремиссии</vt:lpstr>
      <vt:lpstr>Выполнение государственного задания 2018 г.</vt:lpstr>
      <vt:lpstr>Участие во врачебных комиссиях</vt:lpstr>
      <vt:lpstr>Градообразующие предприятия</vt:lpstr>
      <vt:lpstr>Оказание помощи</vt:lpstr>
      <vt:lpstr>Оказание наркологической помощи детско-подростковому населению</vt:lpstr>
      <vt:lpstr>Проведение мероприятий по профилактике наркологических расстройств</vt:lpstr>
      <vt:lpstr>Межведомственное взаимодействие</vt:lpstr>
      <vt:lpstr>Работа с учащимися «группы риска» и их родителями</vt:lpstr>
      <vt:lpstr>  Антинаркотическая комиссия- участие в 6 заседаниях  </vt:lpstr>
      <vt:lpstr>Проведение профилактических мероприятий</vt:lpstr>
      <vt:lpstr>В Рамках программы «Молодое поколение делает свой выбор» 21.04.2017 и 04.05.2018 были проведены круглые столы «Современные подходы пропаганды здорового образа жизни. Ранняя профилактика употребления психоактивных веществ в Гайском городском округе»</vt:lpstr>
      <vt:lpstr>Организация медицинского освидетельствования в ГБУЗ «ГБ» г. Гая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96</cp:revision>
  <dcterms:created xsi:type="dcterms:W3CDTF">2017-11-19T11:47:29Z</dcterms:created>
  <dcterms:modified xsi:type="dcterms:W3CDTF">2018-12-19T08:16:34Z</dcterms:modified>
</cp:coreProperties>
</file>