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charts/style2.xml" ContentType="application/vnd.ms-office.chart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charts/colors4.xml" ContentType="application/vnd.ms-office.chartcolor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charts/colors2.xml" ContentType="application/vnd.ms-office.chartcolorstyle+xml"/>
  <Override PartName="/ppt/charts/colors3.xml" ContentType="application/vnd.ms-office.chartcolorstyl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rts/colors1.xml" ContentType="application/vnd.ms-office.chartcolorstyle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charts/style4.xml" ContentType="application/vnd.ms-office.chartstyle+xml"/>
  <Override PartName="/ppt/charts/style3.xml" ContentType="application/vnd.ms-office.chartstyle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charts/style1.xml" ContentType="application/vnd.ms-office.chart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4" r:id="rId17"/>
    <p:sldId id="273" r:id="rId18"/>
    <p:sldId id="272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8" d="100"/>
          <a:sy n="88" d="100"/>
        </p:scale>
        <p:origin x="-222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Style" Target="style4.xml"/><Relationship Id="rId2" Type="http://schemas.microsoft.com/office/2011/relationships/chartColorStyle" Target="colors4.xml"/><Relationship Id="rId1" Type="http://schemas.openxmlformats.org/officeDocument/2006/relationships/package" Target="../embeddings/_____Microsoft_Office_Excel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pPr>
            <a:r>
              <a:rPr lang="ru-RU" sz="2400" b="1" i="0" u="none" strike="noStrike" baseline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anose="02020603050405020304" pitchFamily="18" charset="0"/>
              </a:rPr>
              <a:t>Структура девиантного поведения</a:t>
            </a:r>
            <a:endParaRPr lang="ru-RU" sz="2400" b="1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Times New Roman" panose="02020603050405020304" pitchFamily="18" charset="0"/>
            </a:endParaRPr>
          </a:p>
        </c:rich>
      </c:tx>
      <c:layout/>
      <c:spPr>
        <a:noFill/>
        <a:ln>
          <a:noFill/>
        </a:ln>
        <a:effectLst/>
      </c:spPr>
    </c:title>
    <c:view3D>
      <c:depthPercent val="100"/>
      <c:rAngAx val="1"/>
    </c:view3D>
    <c:floor>
      <c:spPr>
        <a:noFill/>
        <a:ln>
          <a:noFill/>
        </a:ln>
        <a:effectLst/>
        <a:sp3d/>
      </c:spPr>
    </c:floor>
    <c:sideWall>
      <c:spPr>
        <a:noFill/>
        <a:ln>
          <a:noFill/>
        </a:ln>
        <a:effectLst/>
        <a:sp3d/>
      </c:spPr>
    </c:sideWall>
    <c:backWall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  <a:sp3d/>
          </c:spPr>
          <c:cat>
            <c:strRef>
              <c:f>Лист1!$C$4:$C$11</c:f>
              <c:strCache>
                <c:ptCount val="8"/>
                <c:pt idx="0">
                  <c:v>Табакокурение</c:v>
                </c:pt>
                <c:pt idx="1">
                  <c:v>Лживость</c:v>
                </c:pt>
                <c:pt idx="2">
                  <c:v>Отказ от учебной и трудовой деятельности</c:v>
                </c:pt>
                <c:pt idx="3">
                  <c:v>Сквернословие</c:v>
                </c:pt>
                <c:pt idx="4">
                  <c:v>Воровство</c:v>
                </c:pt>
                <c:pt idx="5">
                  <c:v>Хулиганские действия</c:v>
                </c:pt>
                <c:pt idx="6">
                  <c:v>Бродяжничество</c:v>
                </c:pt>
                <c:pt idx="7">
                  <c:v>Употребление алкоголя</c:v>
                </c:pt>
              </c:strCache>
            </c:strRef>
          </c:cat>
          <c:val>
            <c:numRef>
              <c:f>Лист1!$D$4:$D$11</c:f>
              <c:numCache>
                <c:formatCode>General</c:formatCode>
                <c:ptCount val="8"/>
                <c:pt idx="0">
                  <c:v>74</c:v>
                </c:pt>
                <c:pt idx="1">
                  <c:v>61</c:v>
                </c:pt>
                <c:pt idx="2">
                  <c:v>52</c:v>
                </c:pt>
                <c:pt idx="3">
                  <c:v>48</c:v>
                </c:pt>
                <c:pt idx="4">
                  <c:v>35</c:v>
                </c:pt>
                <c:pt idx="5">
                  <c:v>30</c:v>
                </c:pt>
                <c:pt idx="6">
                  <c:v>17</c:v>
                </c:pt>
                <c:pt idx="7">
                  <c:v>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BE5-4B26-A5CC-1AB587F0FF08}"/>
            </c:ext>
          </c:extLst>
        </c:ser>
        <c:dLbls/>
        <c:shape val="box"/>
        <c:axId val="74910336"/>
        <c:axId val="74932608"/>
        <c:axId val="0"/>
      </c:bar3DChart>
      <c:catAx>
        <c:axId val="74910336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74932608"/>
        <c:crosses val="autoZero"/>
        <c:auto val="1"/>
        <c:lblAlgn val="ctr"/>
        <c:lblOffset val="100"/>
      </c:catAx>
      <c:valAx>
        <c:axId val="74932608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749103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n-ea"/>
                <a:cs typeface="+mn-cs"/>
              </a:defRPr>
            </a:pPr>
            <a:r>
              <a:rPr lang="ru-RU" sz="2000" b="1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anose="02020603050405020304" pitchFamily="18" charset="0"/>
              </a:rPr>
              <a:t>Социально-психологическая</a:t>
            </a:r>
            <a:r>
              <a:rPr lang="ru-RU" sz="2000" b="1" baseline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anose="02020603050405020304" pitchFamily="18" charset="0"/>
              </a:rPr>
              <a:t> адаптация</a:t>
            </a:r>
            <a:endParaRPr lang="ru-RU" sz="2000" b="1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anose="02020603050405020304" pitchFamily="18" charset="0"/>
            </a:endParaRPr>
          </a:p>
        </c:rich>
      </c:tx>
      <c:layout/>
      <c:spPr>
        <a:noFill/>
        <a:ln>
          <a:noFill/>
        </a:ln>
        <a:effectLst/>
      </c:spPr>
    </c:title>
    <c:view3D>
      <c:rotX val="30"/>
      <c:depthPercent val="100"/>
      <c:perspective val="30"/>
    </c:view3D>
    <c:floor>
      <c:spPr>
        <a:noFill/>
        <a:ln>
          <a:noFill/>
        </a:ln>
        <a:effectLst/>
        <a:sp3d/>
      </c:spPr>
    </c:floor>
    <c:sideWall>
      <c:spPr>
        <a:noFill/>
        <a:ln>
          <a:noFill/>
        </a:ln>
        <a:effectLst/>
        <a:sp3d/>
      </c:spPr>
    </c:sideWall>
    <c:backWall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dPt>
            <c:idx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1E67-4D73-AB41-BCF3EDE2A723}"/>
              </c:ext>
            </c:extLst>
          </c:dPt>
          <c:dPt>
            <c:idx val="1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1E67-4D73-AB41-BCF3EDE2A723}"/>
              </c:ext>
            </c:extLst>
          </c:dPt>
          <c:dPt>
            <c:idx val="2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1E67-4D73-AB41-BCF3EDE2A723}"/>
              </c:ext>
            </c:extLst>
          </c:dPt>
          <c:cat>
            <c:strRef>
              <c:f>Лист3!$D$4:$D$6</c:f>
              <c:strCache>
                <c:ptCount val="3"/>
                <c:pt idx="0">
                  <c:v>высокий</c:v>
                </c:pt>
                <c:pt idx="1">
                  <c:v>средний</c:v>
                </c:pt>
                <c:pt idx="2">
                  <c:v>низкий</c:v>
                </c:pt>
              </c:strCache>
            </c:strRef>
          </c:cat>
          <c:val>
            <c:numRef>
              <c:f>Лист3!$E$4:$E$6</c:f>
              <c:numCache>
                <c:formatCode>General</c:formatCode>
                <c:ptCount val="3"/>
                <c:pt idx="0">
                  <c:v>8</c:v>
                </c:pt>
                <c:pt idx="1">
                  <c:v>78</c:v>
                </c:pt>
                <c:pt idx="2">
                  <c:v>14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1E67-4D73-AB41-BCF3EDE2A723}"/>
            </c:ext>
          </c:extLst>
        </c:ser>
        <c:dLbls/>
      </c:pie3DChart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baseline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n-ea"/>
                <a:cs typeface="+mn-cs"/>
              </a:defRPr>
            </a:pPr>
            <a:r>
              <a:rPr lang="ru-RU" sz="2000" b="1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anose="02020603050405020304" pitchFamily="18" charset="0"/>
              </a:rPr>
              <a:t>Уровень агрессивности</a:t>
            </a:r>
          </a:p>
        </c:rich>
      </c:tx>
      <c:layout/>
      <c:spPr>
        <a:noFill/>
        <a:ln>
          <a:noFill/>
        </a:ln>
        <a:effectLst/>
      </c:spPr>
    </c:title>
    <c:view3D>
      <c:rotX val="30"/>
      <c:depthPercent val="100"/>
      <c:perspective val="30"/>
    </c:view3D>
    <c:floor>
      <c:spPr>
        <a:noFill/>
        <a:ln>
          <a:noFill/>
        </a:ln>
        <a:effectLst/>
        <a:sp3d/>
      </c:spPr>
    </c:floor>
    <c:sideWall>
      <c:spPr>
        <a:noFill/>
        <a:ln>
          <a:noFill/>
        </a:ln>
        <a:effectLst/>
        <a:sp3d/>
      </c:spPr>
    </c:sideWall>
    <c:backWall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dPt>
            <c:idx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DF5F-416C-88E5-A0E5FA69E71E}"/>
              </c:ext>
            </c:extLst>
          </c:dPt>
          <c:dPt>
            <c:idx val="1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DF5F-416C-88E5-A0E5FA69E71E}"/>
              </c:ext>
            </c:extLst>
          </c:dPt>
          <c:cat>
            <c:strRef>
              <c:f>Лист2!$D$3:$D$4</c:f>
              <c:strCache>
                <c:ptCount val="2"/>
                <c:pt idx="0">
                  <c:v>высокий </c:v>
                </c:pt>
                <c:pt idx="1">
                  <c:v>средний и низкий </c:v>
                </c:pt>
              </c:strCache>
            </c:strRef>
          </c:cat>
          <c:val>
            <c:numRef>
              <c:f>Лист2!$E$3:$E$4</c:f>
              <c:numCache>
                <c:formatCode>General</c:formatCode>
                <c:ptCount val="2"/>
                <c:pt idx="0">
                  <c:v>82</c:v>
                </c:pt>
                <c:pt idx="1">
                  <c:v>18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DF5F-416C-88E5-A0E5FA69E71E}"/>
            </c:ext>
          </c:extLst>
        </c:ser>
        <c:dLbls/>
      </c:pie3DChart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</c:legendEntry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n-ea"/>
                <a:cs typeface="Aharoni" panose="02010803020104030203" pitchFamily="2" charset="-79"/>
              </a:defRPr>
            </a:pPr>
            <a:r>
              <a:rPr lang="ru-RU" sz="2000" b="1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anose="02010803020104030203" pitchFamily="2" charset="-79"/>
              </a:rPr>
              <a:t>Высокий</a:t>
            </a:r>
            <a:r>
              <a:rPr lang="ru-RU" sz="2000" b="1" baseline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anose="02010803020104030203" pitchFamily="2" charset="-79"/>
              </a:rPr>
              <a:t> уровень агрессивности</a:t>
            </a:r>
            <a:endParaRPr lang="ru-RU" sz="2000" b="1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haroni" panose="02010803020104030203" pitchFamily="2" charset="-79"/>
            </a:endParaRPr>
          </a:p>
        </c:rich>
      </c:tx>
      <c:layout/>
      <c:spPr>
        <a:noFill/>
        <a:ln>
          <a:noFill/>
        </a:ln>
        <a:effectLst/>
      </c:spPr>
    </c:title>
    <c:view3D>
      <c:rotX val="30"/>
      <c:depthPercent val="100"/>
      <c:perspective val="30"/>
    </c:view3D>
    <c:floor>
      <c:spPr>
        <a:noFill/>
        <a:ln>
          <a:noFill/>
        </a:ln>
        <a:effectLst/>
        <a:sp3d/>
      </c:spPr>
    </c:floor>
    <c:sideWall>
      <c:spPr>
        <a:noFill/>
        <a:ln>
          <a:noFill/>
        </a:ln>
        <a:effectLst/>
        <a:sp3d/>
      </c:spPr>
    </c:sideWall>
    <c:backWall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dPt>
            <c:idx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0990-48C8-9540-A83E4FD1B0EE}"/>
              </c:ext>
            </c:extLst>
          </c:dPt>
          <c:dPt>
            <c:idx val="1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0990-48C8-9540-A83E4FD1B0EE}"/>
              </c:ext>
            </c:extLst>
          </c:dPt>
          <c:dPt>
            <c:idx val="2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0990-48C8-9540-A83E4FD1B0EE}"/>
              </c:ext>
            </c:extLst>
          </c:dPt>
          <c:dPt>
            <c:idx val="3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0990-48C8-9540-A83E4FD1B0EE}"/>
              </c:ext>
            </c:extLst>
          </c:dPt>
          <c:cat>
            <c:strRef>
              <c:f>Лист4!$D$4:$D$7</c:f>
              <c:strCache>
                <c:ptCount val="4"/>
                <c:pt idx="0">
                  <c:v>физическая агрессия</c:v>
                </c:pt>
                <c:pt idx="1">
                  <c:v>обида</c:v>
                </c:pt>
                <c:pt idx="2">
                  <c:v>негативизм </c:v>
                </c:pt>
                <c:pt idx="3">
                  <c:v>раздражение</c:v>
                </c:pt>
              </c:strCache>
            </c:strRef>
          </c:cat>
          <c:val>
            <c:numRef>
              <c:f>Лист4!$E$4:$E$7</c:f>
              <c:numCache>
                <c:formatCode>General</c:formatCode>
                <c:ptCount val="4"/>
                <c:pt idx="0">
                  <c:v>48</c:v>
                </c:pt>
                <c:pt idx="1">
                  <c:v>69</c:v>
                </c:pt>
                <c:pt idx="2">
                  <c:v>39</c:v>
                </c:pt>
                <c:pt idx="3">
                  <c:v>26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0990-48C8-9540-A83E4FD1B0EE}"/>
            </c:ext>
          </c:extLst>
        </c:ser>
        <c:dLbls/>
      </c:pie3DChart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9C7F76-E097-4EA6-9402-2D4615FA533B}" type="datetimeFigureOut">
              <a:rPr lang="ru-RU" smtClean="0"/>
              <a:pPr/>
              <a:t>14.12.2018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7BBE0-8546-457F-A42B-F3A69EBB11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300637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9C7F76-E097-4EA6-9402-2D4615FA533B}" type="datetimeFigureOut">
              <a:rPr lang="ru-RU" smtClean="0"/>
              <a:pPr/>
              <a:t>14.12.2018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7BBE0-8546-457F-A42B-F3A69EBB11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391131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9C7F76-E097-4EA6-9402-2D4615FA533B}" type="datetimeFigureOut">
              <a:rPr lang="ru-RU" smtClean="0"/>
              <a:pPr/>
              <a:t>14.12.2018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7BBE0-8546-457F-A42B-F3A69EBB11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712157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9C7F76-E097-4EA6-9402-2D4615FA533B}" type="datetimeFigureOut">
              <a:rPr lang="ru-RU" smtClean="0"/>
              <a:pPr/>
              <a:t>14.12.2018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7BBE0-8546-457F-A42B-F3A69EBB112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30163416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9C7F76-E097-4EA6-9402-2D4615FA533B}" type="datetimeFigureOut">
              <a:rPr lang="ru-RU" smtClean="0"/>
              <a:pPr/>
              <a:t>14.12.2018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7BBE0-8546-457F-A42B-F3A69EBB11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287878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9C7F76-E097-4EA6-9402-2D4615FA533B}" type="datetimeFigureOut">
              <a:rPr lang="ru-RU" smtClean="0"/>
              <a:pPr/>
              <a:t>14.12.2018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7BBE0-8546-457F-A42B-F3A69EBB11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8446036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9C7F76-E097-4EA6-9402-2D4615FA533B}" type="datetimeFigureOut">
              <a:rPr lang="ru-RU" smtClean="0"/>
              <a:pPr/>
              <a:t>14.12.2018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7BBE0-8546-457F-A42B-F3A69EBB11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871725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9C7F76-E097-4EA6-9402-2D4615FA533B}" type="datetimeFigureOut">
              <a:rPr lang="ru-RU" smtClean="0"/>
              <a:pPr/>
              <a:t>14.12.2018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7BBE0-8546-457F-A42B-F3A69EBB11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5564320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9C7F76-E097-4EA6-9402-2D4615FA533B}" type="datetimeFigureOut">
              <a:rPr lang="ru-RU" smtClean="0"/>
              <a:pPr/>
              <a:t>14.12.2018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7BBE0-8546-457F-A42B-F3A69EBB11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929550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9C7F76-E097-4EA6-9402-2D4615FA533B}" type="datetimeFigureOut">
              <a:rPr lang="ru-RU" smtClean="0"/>
              <a:pPr/>
              <a:t>14.12.2018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7BBE0-8546-457F-A42B-F3A69EBB11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485455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9C7F76-E097-4EA6-9402-2D4615FA533B}" type="datetimeFigureOut">
              <a:rPr lang="ru-RU" smtClean="0"/>
              <a:pPr/>
              <a:t>14.12.2018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7BBE0-8546-457F-A42B-F3A69EBB11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493976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9C7F76-E097-4EA6-9402-2D4615FA533B}" type="datetimeFigureOut">
              <a:rPr lang="ru-RU" smtClean="0"/>
              <a:pPr/>
              <a:t>14.12.2018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7BBE0-8546-457F-A42B-F3A69EBB11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483028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9C7F76-E097-4EA6-9402-2D4615FA533B}" type="datetimeFigureOut">
              <a:rPr lang="ru-RU" smtClean="0"/>
              <a:pPr/>
              <a:t>14.12.2018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7BBE0-8546-457F-A42B-F3A69EBB11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466833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9C7F76-E097-4EA6-9402-2D4615FA533B}" type="datetimeFigureOut">
              <a:rPr lang="ru-RU" smtClean="0"/>
              <a:pPr/>
              <a:t>14.12.2018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7BBE0-8546-457F-A42B-F3A69EBB11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60159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9C7F76-E097-4EA6-9402-2D4615FA533B}" type="datetimeFigureOut">
              <a:rPr lang="ru-RU" smtClean="0"/>
              <a:pPr/>
              <a:t>14.12.2018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7BBE0-8546-457F-A42B-F3A69EBB11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564238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9C7F76-E097-4EA6-9402-2D4615FA533B}" type="datetimeFigureOut">
              <a:rPr lang="ru-RU" smtClean="0"/>
              <a:pPr/>
              <a:t>14.12.2018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7BBE0-8546-457F-A42B-F3A69EBB11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423303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9C7F76-E097-4EA6-9402-2D4615FA533B}" type="datetimeFigureOut">
              <a:rPr lang="ru-RU" smtClean="0"/>
              <a:pPr/>
              <a:t>14.12.2018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7BBE0-8546-457F-A42B-F3A69EBB11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614900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 cstate="print">
            <a:alphaModFix amt="8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0E9C7F76-E097-4EA6-9402-2D4615FA533B}" type="datetimeFigureOut">
              <a:rPr lang="ru-RU" smtClean="0"/>
              <a:pPr/>
              <a:t>14.12.2018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9577BBE0-8546-457F-A42B-F3A69EBB11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766912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74" y="211110"/>
            <a:ext cx="10364451" cy="1596177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anose="02010803020104030203" pitchFamily="2" charset="-79"/>
              </a:rPr>
              <a:t>ГАУЗ «Оренбургский областной клинический наркологический диспансер»</a:t>
            </a:r>
            <a:endParaRPr lang="ru-RU" sz="20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haroni" panose="02010803020104030203" pitchFamily="2" charset="-79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13575" y="1571898"/>
            <a:ext cx="10363826" cy="3424107"/>
          </a:xfrm>
        </p:spPr>
        <p:txBody>
          <a:bodyPr/>
          <a:lstStyle/>
          <a:p>
            <a:pPr marL="0" indent="0" algn="ctr">
              <a:buNone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АРТТЕРАПИЯ КАК СРЕДСТВО КОРРЕКЦИИ ЛИЧНОСТНЫХ СОСТОЯНИЙ, ОПРЕДЕЛЯЮЩИХ ДЕВИАНТНОЕ ПОВЕДЕНИЕ ПОДРОСТКОВ</a:t>
            </a:r>
          </a:p>
          <a:p>
            <a:pPr marL="0" indent="0">
              <a:buNone/>
            </a:pPr>
            <a:endParaRPr lang="ru-RU" dirty="0">
              <a:cs typeface="Aharoni" panose="02010803020104030203" pitchFamily="2" charset="-79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5524123" y="4333732"/>
            <a:ext cx="5754102" cy="20230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anose="02010803020104030203" pitchFamily="2" charset="-79"/>
              </a:rPr>
              <a:t>Авторы:</a:t>
            </a:r>
          </a:p>
          <a:p>
            <a:pPr algn="r"/>
            <a:r>
              <a:rPr lang="ru-RU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anose="02010803020104030203" pitchFamily="2" charset="-79"/>
              </a:rPr>
              <a:t>Дереча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anose="02010803020104030203" pitchFamily="2" charset="-79"/>
              </a:rPr>
              <a:t> 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anose="02010803020104030203" pitchFamily="2" charset="-79"/>
              </a:rPr>
              <a:t>Г.И</a:t>
            </a:r>
            <a:r>
              <a:rPr lang="ru-RU" sz="1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anose="02010803020104030203" pitchFamily="2" charset="-79"/>
              </a:rPr>
              <a:t>., </a:t>
            </a:r>
            <a:r>
              <a:rPr lang="ru-RU" sz="17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anose="02010803020104030203" pitchFamily="2" charset="-79"/>
              </a:rPr>
              <a:t>к.м.н., доцент кафедры психиатрии и наркологии, </a:t>
            </a:r>
          </a:p>
          <a:p>
            <a:pPr algn="r"/>
            <a:r>
              <a:rPr lang="ru-RU" sz="17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anose="02010803020104030203" pitchFamily="2" charset="-79"/>
              </a:rPr>
              <a:t>ФГБОУ ВО «ОРГМУ»,</a:t>
            </a:r>
          </a:p>
          <a:p>
            <a:pPr algn="r"/>
            <a:r>
              <a:rPr lang="ru-RU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anose="02010803020104030203" pitchFamily="2" charset="-79"/>
              </a:rPr>
              <a:t>Данильчук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anose="02010803020104030203" pitchFamily="2" charset="-79"/>
              </a:rPr>
              <a:t> В.В., </a:t>
            </a:r>
            <a:r>
              <a:rPr lang="ru-RU" sz="17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anose="02010803020104030203" pitchFamily="2" charset="-79"/>
              </a:rPr>
              <a:t>заведующая психологической лабораторией, </a:t>
            </a:r>
          </a:p>
          <a:p>
            <a:pPr algn="r"/>
            <a:r>
              <a:rPr lang="ru-RU" sz="17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anose="02010803020104030203" pitchFamily="2" charset="-79"/>
              </a:rPr>
              <a:t>медицинский психолог </a:t>
            </a:r>
            <a:r>
              <a:rPr lang="en-US" sz="17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>I</a:t>
            </a:r>
            <a:r>
              <a:rPr lang="ru-RU" sz="17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anose="02010803020104030203" pitchFamily="2" charset="-79"/>
              </a:rPr>
              <a:t> категории </a:t>
            </a:r>
          </a:p>
          <a:p>
            <a:pPr algn="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anose="02010803020104030203" pitchFamily="2" charset="-79"/>
              </a:rPr>
              <a:t>Геращенко 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anose="02010803020104030203" pitchFamily="2" charset="-79"/>
              </a:rPr>
              <a:t>Н.А., </a:t>
            </a:r>
            <a:r>
              <a:rPr lang="ru-RU" sz="17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anose="02010803020104030203" pitchFamily="2" charset="-79"/>
              </a:rPr>
              <a:t>медицинский психолог </a:t>
            </a:r>
          </a:p>
          <a:p>
            <a:pPr algn="r"/>
            <a:endParaRPr lang="ru-RU" sz="20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haroni" panose="02010803020104030203" pitchFamily="2" charset="-79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3449371" y="6237837"/>
            <a:ext cx="4540938" cy="6201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anose="02010803020104030203" pitchFamily="2" charset="-79"/>
              </a:rPr>
              <a:t>Оренбург 2018</a:t>
            </a:r>
            <a:endParaRPr lang="ru-RU" sz="20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19592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xmlns="" val="762928095"/>
              </p:ext>
            </p:extLst>
          </p:nvPr>
        </p:nvGraphicFramePr>
        <p:xfrm>
          <a:off x="1435509" y="403123"/>
          <a:ext cx="9586451" cy="61156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3675356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071090" y="621890"/>
            <a:ext cx="10363826" cy="4365523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Психологическая коррекция </a:t>
            </a:r>
            <a:r>
              <a:rPr lang="ru-RU" dirty="0" smtClean="0"/>
              <a:t>производилась с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целью изменения личностных состояний</a:t>
            </a:r>
            <a:r>
              <a:rPr lang="ru-RU" dirty="0"/>
              <a:t>, возникающих вследствие употребления ПАВ подростками, а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также направлена на изменение личности и закрепление норм поведения ребенка по отношению к социуму, на преодоление недостатков психического развития или нарушения той или иной функции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r>
              <a:rPr lang="ru-RU" dirty="0"/>
              <a:t> Учет возрастных особенностей, внутреннего творческого потенциала и сходства креативных и </a:t>
            </a:r>
            <a:r>
              <a:rPr lang="ru-RU" dirty="0" err="1"/>
              <a:t>девиантных</a:t>
            </a:r>
            <a:r>
              <a:rPr lang="ru-RU" dirty="0"/>
              <a:t> подростков, позволили нам грамотно организовать </a:t>
            </a:r>
            <a:r>
              <a:rPr lang="ru-RU" dirty="0" err="1"/>
              <a:t>психокоррекционную</a:t>
            </a:r>
            <a:r>
              <a:rPr lang="ru-RU" dirty="0"/>
              <a:t> работу посредством использования </a:t>
            </a:r>
            <a:r>
              <a:rPr lang="ru-RU" dirty="0" err="1"/>
              <a:t>арттерапевтических</a:t>
            </a:r>
            <a:r>
              <a:rPr lang="ru-RU" dirty="0"/>
              <a:t> техник.</a:t>
            </a:r>
          </a:p>
        </p:txBody>
      </p:sp>
      <p:pic>
        <p:nvPicPr>
          <p:cNvPr id="5122" name="Picture 2" descr="https://www.firestock.ru/wp-content/uploads/2014/09/2012-12-12_deCode_Fotolia_pa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03251" y="4031225"/>
            <a:ext cx="4043639" cy="2701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00757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47229" y="0"/>
            <a:ext cx="10364451" cy="1228349"/>
          </a:xfrm>
        </p:spPr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Рисуночные техники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72055" y="994173"/>
            <a:ext cx="3729655" cy="279724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85931" y="994173"/>
            <a:ext cx="3729655" cy="279724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72054" y="3971549"/>
            <a:ext cx="3729655" cy="279724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85930" y="3971548"/>
            <a:ext cx="3729655" cy="2797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38737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14136" y="0"/>
            <a:ext cx="10364451" cy="1596177"/>
          </a:xfrm>
        </p:spPr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Песочная терапия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1387" y="1596177"/>
            <a:ext cx="5473600" cy="41052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41217" y="1596177"/>
            <a:ext cx="5473600" cy="41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36123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74" y="0"/>
            <a:ext cx="10364451" cy="1315521"/>
          </a:xfrm>
        </p:spPr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Метафорические ассоциативные карты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69606" y="1081370"/>
            <a:ext cx="3507402" cy="2630551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63762" y="1081370"/>
            <a:ext cx="3509687" cy="263055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69606" y="4037846"/>
            <a:ext cx="3519456" cy="263959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63762" y="4037845"/>
            <a:ext cx="3519456" cy="2639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75679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74" y="0"/>
            <a:ext cx="10364451" cy="1596177"/>
          </a:xfrm>
        </p:spPr>
        <p:txBody>
          <a:bodyPr/>
          <a:lstStyle/>
          <a:p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сказкотерапия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13775" y="1596177"/>
            <a:ext cx="5217814" cy="391336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00800" y="1596177"/>
            <a:ext cx="5217813" cy="3913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08148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074180" y="208045"/>
            <a:ext cx="10363826" cy="1297370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Психокоррекционная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работа с подростками производилась в групповом (10 занятий) и индивидуальном (20 сеансов) формате на протяжении 30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дней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5123" y="1990061"/>
            <a:ext cx="5586046" cy="418953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78756" y="1990060"/>
            <a:ext cx="5586047" cy="4189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70311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39699" y="0"/>
            <a:ext cx="10364451" cy="1596177"/>
          </a:xfrm>
        </p:spPr>
        <p:txBody>
          <a:bodyPr/>
          <a:lstStyle/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Сравнительный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анализ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33527" y="1193180"/>
            <a:ext cx="11070623" cy="5352586"/>
          </a:xfrm>
        </p:spPr>
        <p:txBody>
          <a:bodyPr/>
          <a:lstStyle/>
          <a:p>
            <a:r>
              <a:rPr lang="ru-RU" dirty="0"/>
              <a:t>шкалы </a:t>
            </a:r>
            <a:r>
              <a:rPr lang="ru-RU" dirty="0" smtClean="0"/>
              <a:t>методики исследования </a:t>
            </a:r>
            <a:r>
              <a:rPr lang="ru-RU" dirty="0" err="1" smtClean="0"/>
              <a:t>самоотношения</a:t>
            </a:r>
            <a:r>
              <a:rPr lang="ru-RU" dirty="0" smtClean="0"/>
              <a:t> демонстрируют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изменения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сторону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увеличения </a:t>
            </a:r>
            <a:r>
              <a:rPr lang="ru-RU" dirty="0"/>
              <a:t>следующих характеристик личностного профиля: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самопринятие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», «самоуверенность» и «</a:t>
            </a:r>
            <a:r>
              <a:rPr lang="ru-RU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саморуководство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  <a:r>
              <a:rPr lang="ru-RU" dirty="0" smtClean="0"/>
              <a:t>;</a:t>
            </a:r>
          </a:p>
          <a:p>
            <a:r>
              <a:rPr lang="ru-RU" dirty="0"/>
              <a:t>Результаты </a:t>
            </a:r>
            <a:r>
              <a:rPr lang="ru-RU" dirty="0" smtClean="0"/>
              <a:t>индивидуально-типологического </a:t>
            </a:r>
            <a:r>
              <a:rPr lang="ru-RU" dirty="0" err="1" smtClean="0"/>
              <a:t>опросника</a:t>
            </a:r>
            <a:r>
              <a:rPr lang="ru-RU" dirty="0" smtClean="0"/>
              <a:t> </a:t>
            </a:r>
            <a:r>
              <a:rPr lang="ru-RU" dirty="0" smtClean="0"/>
              <a:t>показали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изменения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сторону увеличения значений</a:t>
            </a:r>
            <a:r>
              <a:rPr lang="ru-RU" dirty="0"/>
              <a:t> по шкалам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сензитивность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 и «спонтанность», </a:t>
            </a:r>
            <a:r>
              <a:rPr lang="ru-RU" dirty="0"/>
              <a:t>а также в сторону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уменьшения «тревожность» и «интроверсия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»;</a:t>
            </a:r>
          </a:p>
          <a:p>
            <a:r>
              <a:rPr lang="ru-RU" dirty="0"/>
              <a:t>Показатели опросника </a:t>
            </a:r>
            <a:r>
              <a:rPr lang="ru-RU" dirty="0" smtClean="0"/>
              <a:t>исследования агрессивности показали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изменения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сторону уменьшения</a:t>
            </a:r>
            <a:r>
              <a:rPr lang="ru-RU" dirty="0"/>
              <a:t> по шкалам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«обида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», «физическая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агрессия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 и «раздражение»;</a:t>
            </a:r>
          </a:p>
          <a:p>
            <a:r>
              <a:rPr lang="ru-RU" dirty="0"/>
              <a:t>Уровень </a:t>
            </a:r>
            <a:r>
              <a:rPr lang="ru-RU" dirty="0" smtClean="0"/>
              <a:t>социально-психологической адаптации существенном образом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изменений не претерпел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275404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92914" y="190123"/>
            <a:ext cx="5405545" cy="1240325"/>
          </a:xfrm>
        </p:spPr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выводы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094843" y="1430448"/>
            <a:ext cx="10363826" cy="4979405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ru-RU" dirty="0" err="1" smtClean="0"/>
              <a:t>Арттерапия</a:t>
            </a:r>
            <a:r>
              <a:rPr lang="ru-RU" dirty="0" smtClean="0"/>
              <a:t>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позволяет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развивать внутренний творческий потенциал </a:t>
            </a:r>
            <a:r>
              <a:rPr lang="ru-RU" dirty="0"/>
              <a:t>подростка с </a:t>
            </a:r>
            <a:r>
              <a:rPr lang="ru-RU" dirty="0" err="1"/>
              <a:t>девиантным</a:t>
            </a:r>
            <a:r>
              <a:rPr lang="ru-RU" dirty="0"/>
              <a:t> поведением;</a:t>
            </a:r>
          </a:p>
          <a:p>
            <a:pPr lvl="0"/>
            <a:r>
              <a:rPr lang="ru-RU" dirty="0" smtClean="0"/>
              <a:t>применение </a:t>
            </a:r>
            <a:r>
              <a:rPr lang="ru-RU" dirty="0"/>
              <a:t>рисуночных (графических) средств коррекции позволяет отметить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способность выражения своих агрессивных чувств в социально приемлемой манере</a:t>
            </a:r>
            <a:r>
              <a:rPr lang="ru-RU" dirty="0"/>
              <a:t>, что раскрепощает воображение, ассоциативные процессы и фантазию;</a:t>
            </a:r>
          </a:p>
          <a:p>
            <a:pPr lvl="0"/>
            <a:r>
              <a:rPr lang="ru-RU" dirty="0" err="1"/>
              <a:t>Сказкотерапия</a:t>
            </a:r>
            <a:r>
              <a:rPr lang="ru-RU" dirty="0"/>
              <a:t> </a:t>
            </a:r>
            <a:r>
              <a:rPr lang="ru-RU" dirty="0" smtClean="0"/>
              <a:t>способствует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снижению агрессивных показателей</a:t>
            </a:r>
            <a:r>
              <a:rPr lang="ru-RU" dirty="0"/>
              <a:t>, напряжения и обиды, развивая способность к </a:t>
            </a:r>
            <a:r>
              <a:rPr lang="ru-RU" dirty="0" err="1"/>
              <a:t>саморегуляции</a:t>
            </a:r>
            <a:r>
              <a:rPr lang="ru-RU" dirty="0"/>
              <a:t>, </a:t>
            </a:r>
            <a:r>
              <a:rPr lang="ru-RU" dirty="0" err="1"/>
              <a:t>рефлекции</a:t>
            </a:r>
            <a:r>
              <a:rPr lang="ru-RU" dirty="0"/>
              <a:t> и коммуникативных </a:t>
            </a:r>
            <a:r>
              <a:rPr lang="ru-RU" dirty="0" smtClean="0"/>
              <a:t>способностей;</a:t>
            </a:r>
            <a:endParaRPr lang="ru-RU" dirty="0"/>
          </a:p>
          <a:p>
            <a:pPr lvl="0"/>
            <a:r>
              <a:rPr lang="ru-RU" dirty="0"/>
              <a:t>Основное направление психокоррекционной работы – целенаправленное </a:t>
            </a:r>
            <a:r>
              <a:rPr lang="ru-RU"/>
              <a:t>формирование </a:t>
            </a:r>
            <a:r>
              <a:rPr lang="ru-RU" smtClean="0"/>
              <a:t>обобщённых </a:t>
            </a:r>
            <a:r>
              <a:rPr lang="ru-RU" dirty="0"/>
              <a:t>способов ориентировки в различных сферах предметной деятельности, а именно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творческой.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263402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37030" y="645678"/>
            <a:ext cx="7828856" cy="893412"/>
          </a:xfrm>
        </p:spPr>
        <p:txBody>
          <a:bodyPr/>
          <a:lstStyle/>
          <a:p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Девиантное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поведение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859452" y="1470799"/>
            <a:ext cx="10991533" cy="1987626"/>
          </a:xfrm>
        </p:spPr>
        <p:txBody>
          <a:bodyPr/>
          <a:lstStyle/>
          <a:p>
            <a:r>
              <a:rPr lang="ru-RU" dirty="0"/>
              <a:t>устойчивое поведение личности, отклоняющееся от общепринятых, наиболее распространённых и устоявшихся общественных норм. Негативное </a:t>
            </a:r>
            <a:r>
              <a:rPr lang="ru-RU" dirty="0" err="1"/>
              <a:t>девиантное</a:t>
            </a:r>
            <a:r>
              <a:rPr lang="ru-RU" dirty="0"/>
              <a:t> поведение влечет за собою определенные формальные и неформальные санкции, такие как изоляция, лечение, исправление или наказание нарушителя. </a:t>
            </a:r>
          </a:p>
        </p:txBody>
      </p:sp>
      <p:pic>
        <p:nvPicPr>
          <p:cNvPr id="1026" name="Picture 2" descr="http://www.graycell.ru/picture/big/rogatka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8043" y="3225894"/>
            <a:ext cx="2740340" cy="2740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22477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004308" y="547345"/>
            <a:ext cx="10855731" cy="4196671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детерминантами отклоняющегося поведения выступают личностные состояния, а ситуативные факторы выступают в роли модулятора, определяя вариативность проявления личностных </a:t>
            </a:r>
            <a:r>
              <a:rPr lang="ru-RU" dirty="0" smtClean="0"/>
              <a:t>состояний. </a:t>
            </a:r>
            <a:r>
              <a:rPr lang="ru-RU" dirty="0"/>
              <a:t>Так как причины отклоняющегося поведения заключены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личности </a:t>
            </a:r>
            <a:r>
              <a:rPr lang="ru-RU" dirty="0"/>
              <a:t>самого </a:t>
            </a:r>
            <a:r>
              <a:rPr lang="ru-RU" dirty="0" err="1"/>
              <a:t>девианта</a:t>
            </a:r>
            <a:r>
              <a:rPr lang="ru-RU" dirty="0"/>
              <a:t>, то, чтобы сделать их понятными, необходимо изучить эту личность,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выявив потенциальные возможности и их реализацию в психокоррекционной работе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dirty="0" smtClean="0"/>
              <a:t>Позитивные </a:t>
            </a:r>
            <a:r>
              <a:rPr lang="ru-RU" dirty="0"/>
              <a:t>черты личности закрепляются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процессе творческой деятельности. </a:t>
            </a:r>
          </a:p>
        </p:txBody>
      </p:sp>
      <p:pic>
        <p:nvPicPr>
          <p:cNvPr id="2050" name="Picture 2" descr="http://gz.raz-vmeste.ru/wp-content/uploads/2017/09/Untitle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51842" y="3677835"/>
            <a:ext cx="5876233" cy="2938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26639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i.ytimg.com/vi/k0AizpYcooI/maxresdefaul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2507" y="486299"/>
            <a:ext cx="4849208" cy="2727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minio.profiles.ru/profiles/a58a2c8ac0c44adeaf1b9bea61d16c9a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3063" y="486301"/>
            <a:ext cx="4093118" cy="272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s://www.b17.ru/foto/uploaded/upl_1484858164_21298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2505" y="3435260"/>
            <a:ext cx="4849209" cy="3132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mk-reklama.ru/assets/files/2013/07/2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3063" y="3435259"/>
            <a:ext cx="4093118" cy="3069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7882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995255" y="737468"/>
            <a:ext cx="10363826" cy="2557993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таким образом, было проведено исследование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базе </a:t>
            </a: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гауз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«</a:t>
            </a: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оокнд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отделении медицинской реабилитации для детей и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подростков. </a:t>
            </a:r>
            <a:r>
              <a:rPr lang="ru-RU" dirty="0" smtClean="0"/>
              <a:t>выборку </a:t>
            </a:r>
            <a:r>
              <a:rPr lang="ru-RU" dirty="0"/>
              <a:t>составили подростки в возрасте 11-15 лет (23 человека) с отклонениями в поведении из социально неблагополучных семей, с диагнозами </a:t>
            </a:r>
            <a:r>
              <a:rPr lang="en-US" dirty="0"/>
              <a:t>F</a:t>
            </a:r>
            <a:r>
              <a:rPr lang="ru-RU" dirty="0"/>
              <a:t>17.1, F10.1, Z81.1 и </a:t>
            </a:r>
            <a:r>
              <a:rPr lang="ru-RU" dirty="0" smtClean="0"/>
              <a:t>Z72.1. исследование проводилось в </a:t>
            </a:r>
            <a:r>
              <a:rPr lang="ru-RU" dirty="0"/>
              <a:t>период с 20.10.2018 по 25.11.2018 года. </a:t>
            </a:r>
          </a:p>
        </p:txBody>
      </p:sp>
      <p:pic>
        <p:nvPicPr>
          <p:cNvPr id="4100" name="Picture 4" descr="http://dddeti.ru/sites/default/files/styles/large/public/0001-001-.jpg?itok=05fiF2kW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51860" y="3078177"/>
            <a:ext cx="5258397" cy="3593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911953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xmlns="" val="504544523"/>
              </p:ext>
            </p:extLst>
          </p:nvPr>
        </p:nvGraphicFramePr>
        <p:xfrm>
          <a:off x="816841" y="236806"/>
          <a:ext cx="10662954" cy="63812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2354350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Диагностический инструментарий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lvl="0"/>
            <a:r>
              <a:rPr lang="ru-RU" sz="2400" dirty="0"/>
              <a:t>Методика диагностики социально-психологической адаптации (СПА) </a:t>
            </a:r>
            <a:r>
              <a:rPr lang="ru-RU" sz="2400" dirty="0" err="1"/>
              <a:t>Роджерса-Даймонд</a:t>
            </a:r>
            <a:r>
              <a:rPr lang="ru-RU" sz="2400" dirty="0"/>
              <a:t>;</a:t>
            </a:r>
          </a:p>
          <a:p>
            <a:pPr lvl="0"/>
            <a:r>
              <a:rPr lang="ru-RU" sz="2400" dirty="0"/>
              <a:t>Опросник уровня агрессивности </a:t>
            </a:r>
            <a:r>
              <a:rPr lang="ru-RU" sz="2400" dirty="0" err="1"/>
              <a:t>Басса-Дарки</a:t>
            </a:r>
            <a:r>
              <a:rPr lang="ru-RU" sz="2400" dirty="0"/>
              <a:t>;</a:t>
            </a:r>
          </a:p>
          <a:p>
            <a:pPr lvl="0"/>
            <a:r>
              <a:rPr lang="ru-RU" sz="2400" dirty="0"/>
              <a:t>Опросник </a:t>
            </a:r>
            <a:r>
              <a:rPr lang="ru-RU" sz="2400" dirty="0" err="1"/>
              <a:t>самоотношения</a:t>
            </a:r>
            <a:r>
              <a:rPr lang="ru-RU" sz="2400" dirty="0"/>
              <a:t> (МИС) </a:t>
            </a:r>
            <a:r>
              <a:rPr lang="ru-RU" sz="2400" dirty="0" err="1"/>
              <a:t>Столина</a:t>
            </a:r>
            <a:r>
              <a:rPr lang="ru-RU" sz="2400" dirty="0"/>
              <a:t> и Пантелеева;</a:t>
            </a:r>
          </a:p>
          <a:p>
            <a:pPr lvl="0"/>
            <a:r>
              <a:rPr lang="ru-RU" sz="2400" dirty="0"/>
              <a:t>Индивидуально-типологический опросник (ИТО) </a:t>
            </a:r>
            <a:r>
              <a:rPr lang="ru-RU" sz="2400" dirty="0" err="1"/>
              <a:t>Собчик</a:t>
            </a:r>
            <a:r>
              <a:rPr lang="ru-RU" sz="2400" dirty="0" smtClean="0"/>
              <a:t>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3425987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xmlns="" val="3271228533"/>
              </p:ext>
            </p:extLst>
          </p:nvPr>
        </p:nvGraphicFramePr>
        <p:xfrm>
          <a:off x="959667" y="280657"/>
          <a:ext cx="9741529" cy="58938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1490213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xmlns="" val="2653202170"/>
              </p:ext>
            </p:extLst>
          </p:nvPr>
        </p:nvGraphicFramePr>
        <p:xfrm>
          <a:off x="934065" y="235975"/>
          <a:ext cx="10520516" cy="62631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108445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Капля">
  <a:themeElements>
    <a:clrScheme name="Капля">
      <a:dk1>
        <a:sysClr val="windowText" lastClr="000000"/>
      </a:dk1>
      <a:lt1>
        <a:sysClr val="window" lastClr="FFFFFF"/>
      </a:lt1>
      <a:dk2>
        <a:srgbClr val="27537E"/>
      </a:dk2>
      <a:lt2>
        <a:srgbClr val="AABED7"/>
      </a:lt2>
      <a:accent1>
        <a:srgbClr val="E34B7A"/>
      </a:accent1>
      <a:accent2>
        <a:srgbClr val="AC339A"/>
      </a:accent2>
      <a:accent3>
        <a:srgbClr val="6953B7"/>
      </a:accent3>
      <a:accent4>
        <a:srgbClr val="1D7EAB"/>
      </a:accent4>
      <a:accent5>
        <a:srgbClr val="43AFD6"/>
      </a:accent5>
      <a:accent6>
        <a:srgbClr val="DE85E1"/>
      </a:accent6>
      <a:hlink>
        <a:srgbClr val="ED87A6"/>
      </a:hlink>
      <a:folHlink>
        <a:srgbClr val="C99EAC"/>
      </a:folHlink>
    </a:clrScheme>
    <a:fontScheme name="Капля">
      <a:maj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апля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8000"/>
                <a:shade val="100000"/>
                <a:hueMod val="136000"/>
                <a:satMod val="160000"/>
                <a:lumMod val="105000"/>
              </a:schemeClr>
            </a:gs>
            <a:gs pos="100000">
              <a:schemeClr val="phClr">
                <a:shade val="92000"/>
                <a:satMod val="170000"/>
                <a:lumMod val="96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Droplet" id="{8984A317-299A-4E50-B45D-BFC9EDE2337A}" vid="{C71B277C-C29A-4BA0-A7BA-43502DF21AB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Капля</Template>
  <TotalTime>129</TotalTime>
  <Words>527</Words>
  <Application>Microsoft Office PowerPoint</Application>
  <PresentationFormat>Произвольный</PresentationFormat>
  <Paragraphs>38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Капля</vt:lpstr>
      <vt:lpstr>ГАУЗ «Оренбургский областной клинический наркологический диспансер»</vt:lpstr>
      <vt:lpstr>Девиантное поведение</vt:lpstr>
      <vt:lpstr>Слайд 3</vt:lpstr>
      <vt:lpstr>Слайд 4</vt:lpstr>
      <vt:lpstr>Слайд 5</vt:lpstr>
      <vt:lpstr>Слайд 6</vt:lpstr>
      <vt:lpstr>Диагностический инструментарий</vt:lpstr>
      <vt:lpstr>Слайд 8</vt:lpstr>
      <vt:lpstr>Слайд 9</vt:lpstr>
      <vt:lpstr>Слайд 10</vt:lpstr>
      <vt:lpstr>Слайд 11</vt:lpstr>
      <vt:lpstr>Рисуночные техники</vt:lpstr>
      <vt:lpstr>Песочная терапия</vt:lpstr>
      <vt:lpstr>Метафорические ассоциативные карты</vt:lpstr>
      <vt:lpstr>сказкотерапия</vt:lpstr>
      <vt:lpstr>Слайд 16</vt:lpstr>
      <vt:lpstr>Сравнительный анализ</vt:lpstr>
      <vt:lpstr>выводы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ГАУЗ «Оренбургский областной клинический наркологический диспансер»</dc:title>
  <dc:creator>Максим Куликов</dc:creator>
  <cp:lastModifiedBy>User</cp:lastModifiedBy>
  <cp:revision>20</cp:revision>
  <dcterms:created xsi:type="dcterms:W3CDTF">2018-12-11T11:48:12Z</dcterms:created>
  <dcterms:modified xsi:type="dcterms:W3CDTF">2018-12-14T07:58:58Z</dcterms:modified>
</cp:coreProperties>
</file>