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4" r:id="rId1"/>
  </p:sldMasterIdLst>
  <p:sldIdLst>
    <p:sldId id="256" r:id="rId2"/>
    <p:sldId id="257" r:id="rId3"/>
    <p:sldId id="262" r:id="rId4"/>
    <p:sldId id="260" r:id="rId5"/>
    <p:sldId id="290" r:id="rId6"/>
    <p:sldId id="281" r:id="rId7"/>
    <p:sldId id="291" r:id="rId8"/>
    <p:sldId id="261" r:id="rId9"/>
    <p:sldId id="263" r:id="rId10"/>
    <p:sldId id="277" r:id="rId11"/>
    <p:sldId id="264" r:id="rId12"/>
    <p:sldId id="265" r:id="rId13"/>
    <p:sldId id="292" r:id="rId14"/>
    <p:sldId id="293" r:id="rId15"/>
    <p:sldId id="266" r:id="rId16"/>
    <p:sldId id="268" r:id="rId17"/>
    <p:sldId id="267" r:id="rId18"/>
    <p:sldId id="269" r:id="rId19"/>
    <p:sldId id="270" r:id="rId20"/>
    <p:sldId id="271" r:id="rId21"/>
    <p:sldId id="272" r:id="rId22"/>
    <p:sldId id="273" r:id="rId23"/>
    <p:sldId id="275" r:id="rId24"/>
    <p:sldId id="276" r:id="rId25"/>
    <p:sldId id="284" r:id="rId26"/>
    <p:sldId id="296" r:id="rId27"/>
    <p:sldId id="285" r:id="rId28"/>
    <p:sldId id="287" r:id="rId29"/>
    <p:sldId id="288" r:id="rId30"/>
    <p:sldId id="289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CEE58C5-BE2A-4619-93E6-D42190C60C23}">
          <p14:sldIdLst>
            <p14:sldId id="256"/>
            <p14:sldId id="257"/>
            <p14:sldId id="262"/>
            <p14:sldId id="260"/>
            <p14:sldId id="290"/>
            <p14:sldId id="281"/>
            <p14:sldId id="291"/>
            <p14:sldId id="261"/>
            <p14:sldId id="263"/>
            <p14:sldId id="277"/>
            <p14:sldId id="264"/>
            <p14:sldId id="265"/>
            <p14:sldId id="292"/>
            <p14:sldId id="293"/>
            <p14:sldId id="266"/>
            <p14:sldId id="268"/>
            <p14:sldId id="267"/>
            <p14:sldId id="269"/>
            <p14:sldId id="270"/>
            <p14:sldId id="271"/>
            <p14:sldId id="272"/>
            <p14:sldId id="273"/>
            <p14:sldId id="275"/>
            <p14:sldId id="276"/>
            <p14:sldId id="284"/>
            <p14:sldId id="296"/>
            <p14:sldId id="285"/>
            <p14:sldId id="287"/>
            <p14:sldId id="288"/>
          </p14:sldIdLst>
        </p14:section>
        <p14:section name="Раздел без заголовка" id="{2AD7676B-7B25-40F5-95D9-303C40839E60}">
          <p14:sldIdLst>
            <p14:sldId id="28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81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989-0FD7-4B08-89AE-2ED548DDBFE6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D2AA-661F-478B-A277-061BA07DA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039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989-0FD7-4B08-89AE-2ED548DDBFE6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D2AA-661F-478B-A277-061BA07DA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304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989-0FD7-4B08-89AE-2ED548DDBFE6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D2AA-661F-478B-A277-061BA07DA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532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989-0FD7-4B08-89AE-2ED548DDBFE6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D2AA-661F-478B-A277-061BA07DAB5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41920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989-0FD7-4B08-89AE-2ED548DDBFE6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D2AA-661F-478B-A277-061BA07DA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106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989-0FD7-4B08-89AE-2ED548DDBFE6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D2AA-661F-478B-A277-061BA07DA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01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989-0FD7-4B08-89AE-2ED548DDBFE6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D2AA-661F-478B-A277-061BA07DA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5576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989-0FD7-4B08-89AE-2ED548DDBFE6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D2AA-661F-478B-A277-061BA07DA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0731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989-0FD7-4B08-89AE-2ED548DDBFE6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D2AA-661F-478B-A277-061BA07DA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64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989-0FD7-4B08-89AE-2ED548DDBFE6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D2AA-661F-478B-A277-061BA07DA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093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989-0FD7-4B08-89AE-2ED548DDBFE6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D2AA-661F-478B-A277-061BA07DA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784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989-0FD7-4B08-89AE-2ED548DDBFE6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D2AA-661F-478B-A277-061BA07DA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748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989-0FD7-4B08-89AE-2ED548DDBFE6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D2AA-661F-478B-A277-061BA07DA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615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989-0FD7-4B08-89AE-2ED548DDBFE6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D2AA-661F-478B-A277-061BA07DA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191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989-0FD7-4B08-89AE-2ED548DDBFE6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D2AA-661F-478B-A277-061BA07DA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561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989-0FD7-4B08-89AE-2ED548DDBFE6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D2AA-661F-478B-A277-061BA07DA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084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7989-0FD7-4B08-89AE-2ED548DDBFE6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5D2AA-661F-478B-A277-061BA07DA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376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0A17989-0FD7-4B08-89AE-2ED548DDBFE6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5D2AA-661F-478B-A277-061BA07DA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3073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  <p:sldLayoutId id="2147483856" r:id="rId12"/>
    <p:sldLayoutId id="2147483857" r:id="rId13"/>
    <p:sldLayoutId id="2147483858" r:id="rId14"/>
    <p:sldLayoutId id="2147483859" r:id="rId15"/>
    <p:sldLayoutId id="2147483860" r:id="rId16"/>
    <p:sldLayoutId id="214748386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icd11.ru/neyrocognitivnye-rasstroystva/" TargetMode="External"/><Relationship Id="rId3" Type="http://schemas.openxmlformats.org/officeDocument/2006/relationships/hyperlink" Target="http://icd11.ru/narush-impulsnogo-control/" TargetMode="External"/><Relationship Id="rId7" Type="http://schemas.openxmlformats.org/officeDocument/2006/relationships/hyperlink" Target="http://icd11.ru/symulyativnye-rasstroystva/" TargetMode="External"/><Relationship Id="rId2" Type="http://schemas.openxmlformats.org/officeDocument/2006/relationships/hyperlink" Target="http://icd11.ru/ras-obs-upotr-psyh-vesh-add-pov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cd11.ru/parafilyi/" TargetMode="External"/><Relationship Id="rId11" Type="http://schemas.openxmlformats.org/officeDocument/2006/relationships/hyperlink" Target="http://icd11.ru/vtor-psyh-pov-nar-sv-s-rass/" TargetMode="External"/><Relationship Id="rId5" Type="http://schemas.openxmlformats.org/officeDocument/2006/relationships/hyperlink" Target="http://icd11.ru/rasstr-lychnosty-i-svyaz-chert/" TargetMode="External"/><Relationship Id="rId10" Type="http://schemas.openxmlformats.org/officeDocument/2006/relationships/hyperlink" Target="http://icd11.ru/psyh-pov-rass-vliyayush-na-rasstr/" TargetMode="External"/><Relationship Id="rId4" Type="http://schemas.openxmlformats.org/officeDocument/2006/relationships/hyperlink" Target="http://icd11.ru/narush-poveden-i-dissoc-rasstr/" TargetMode="External"/><Relationship Id="rId9" Type="http://schemas.openxmlformats.org/officeDocument/2006/relationships/hyperlink" Target="http://icd11.ru/psyh-poved-rasstr-svyaz-s-berem/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icd11.ru/alkohol-inducir-psihot-rasstroyst/" TargetMode="External"/><Relationship Id="rId3" Type="http://schemas.openxmlformats.org/officeDocument/2006/relationships/hyperlink" Target="http://icd11.ru/ras-obs-upotr-psyh-vesh-add-pov/" TargetMode="External"/><Relationship Id="rId7" Type="http://schemas.openxmlformats.org/officeDocument/2006/relationships/hyperlink" Target="http://icd11.ru/abstynentniy-syndrom/" TargetMode="External"/><Relationship Id="rId2" Type="http://schemas.openxmlformats.org/officeDocument/2006/relationships/hyperlink" Target="http://icd11.ru/psihicheskie-rasstroistva-mkb11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cd11.ru/alkohol-zavisimost/" TargetMode="External"/><Relationship Id="rId5" Type="http://schemas.openxmlformats.org/officeDocument/2006/relationships/hyperlink" Target="http://icd11.ru/pagubn-harakter-upotreb-alkohol/" TargetMode="External"/><Relationship Id="rId4" Type="http://schemas.openxmlformats.org/officeDocument/2006/relationships/hyperlink" Target="http://icd11.ru/rasstr-obslov-upotr-psyhoakt-vesh/" TargetMode="External"/><Relationship Id="rId9" Type="http://schemas.openxmlformats.org/officeDocument/2006/relationships/hyperlink" Target="http://icd11.ru/narush-nastr-vyzv-alkohol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icd11.ru/obses-kompuls-shodn-rasstroys/" TargetMode="External"/><Relationship Id="rId13" Type="http://schemas.openxmlformats.org/officeDocument/2006/relationships/hyperlink" Target="http://icd11.ru/bolezn-telesn-distressa/" TargetMode="External"/><Relationship Id="rId3" Type="http://schemas.openxmlformats.org/officeDocument/2006/relationships/hyperlink" Target="http://icd11.ru/nausheniya-psyh-razvitiya/" TargetMode="External"/><Relationship Id="rId7" Type="http://schemas.openxmlformats.org/officeDocument/2006/relationships/hyperlink" Target="http://icd11.ru/trevozhnye-rasstroystva/" TargetMode="External"/><Relationship Id="rId12" Type="http://schemas.openxmlformats.org/officeDocument/2006/relationships/hyperlink" Target="http://icd11.ru/rasstroystva-fiziol-otpravleniy/" TargetMode="External"/><Relationship Id="rId2" Type="http://schemas.openxmlformats.org/officeDocument/2006/relationships/hyperlink" Target="http://icd11.ru/mkb-clas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cd11.ru/affektyvn-rasstroystva/" TargetMode="External"/><Relationship Id="rId11" Type="http://schemas.openxmlformats.org/officeDocument/2006/relationships/hyperlink" Target="http://icd11.ru/rasstr-pish-poved/" TargetMode="External"/><Relationship Id="rId5" Type="http://schemas.openxmlformats.org/officeDocument/2006/relationships/hyperlink" Target="http://icd11.ru/katotoniya/" TargetMode="External"/><Relationship Id="rId10" Type="http://schemas.openxmlformats.org/officeDocument/2006/relationships/hyperlink" Target="http://icd11.ru/dissocyatyvn-rasstroystva/" TargetMode="External"/><Relationship Id="rId4" Type="http://schemas.openxmlformats.org/officeDocument/2006/relationships/hyperlink" Target="http://icd11.ru/shyzofreniya-psyhotich-rasstr/" TargetMode="External"/><Relationship Id="rId9" Type="http://schemas.openxmlformats.org/officeDocument/2006/relationships/hyperlink" Target="http://icd11.ru/rasstroystv-svyaz-so-stress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3954" y="438150"/>
            <a:ext cx="10122645" cy="433923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Современные тенденции диагностики и лечения </a:t>
            </a:r>
            <a:r>
              <a:rPr lang="ru-RU" sz="4000" dirty="0" smtClean="0"/>
              <a:t> </a:t>
            </a:r>
            <a:r>
              <a:rPr lang="ru-RU" sz="4000" dirty="0" smtClean="0"/>
              <a:t>расстройств, связанных с употреблением психоактивных </a:t>
            </a:r>
            <a:r>
              <a:rPr lang="ru-RU" sz="4000" dirty="0" smtClean="0"/>
              <a:t>веществ</a:t>
            </a:r>
            <a:br>
              <a:rPr lang="ru-RU" sz="4000" dirty="0" smtClean="0"/>
            </a:br>
            <a:r>
              <a:rPr lang="ru-RU" sz="4000" dirty="0" smtClean="0"/>
              <a:t>  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4" y="4777380"/>
            <a:ext cx="10300445" cy="1661520"/>
          </a:xfrm>
        </p:spPr>
        <p:txBody>
          <a:bodyPr>
            <a:normAutofit fontScale="85000" lnSpcReduction="20000"/>
          </a:bodyPr>
          <a:lstStyle/>
          <a:p>
            <a:pPr algn="r"/>
            <a:endParaRPr lang="ru-RU" dirty="0" smtClean="0"/>
          </a:p>
          <a:p>
            <a:pPr algn="r"/>
            <a:r>
              <a:rPr lang="ru-RU" dirty="0" smtClean="0"/>
              <a:t>Катан </a:t>
            </a:r>
            <a:r>
              <a:rPr lang="ru-RU" dirty="0"/>
              <a:t>Е.А.</a:t>
            </a:r>
          </a:p>
          <a:p>
            <a:pPr algn="r"/>
            <a:r>
              <a:rPr lang="ru-RU" dirty="0"/>
              <a:t> к.м.н. </a:t>
            </a:r>
          </a:p>
          <a:p>
            <a:pPr algn="r"/>
            <a:r>
              <a:rPr lang="ru-RU" dirty="0" smtClean="0"/>
              <a:t>Доцент </a:t>
            </a:r>
            <a:r>
              <a:rPr lang="ru-RU" dirty="0" smtClean="0"/>
              <a:t>кафедры </a:t>
            </a:r>
          </a:p>
          <a:p>
            <a:pPr algn="r"/>
            <a:r>
              <a:rPr lang="ru-RU" dirty="0" smtClean="0"/>
              <a:t>психиатрии и наркологии </a:t>
            </a:r>
            <a:r>
              <a:rPr lang="ru-RU" dirty="0" err="1" smtClean="0"/>
              <a:t>ОрГМУ</a:t>
            </a:r>
            <a:r>
              <a:rPr lang="ru-RU" dirty="0" smtClean="0"/>
              <a:t>,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09166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0762" y="115910"/>
            <a:ext cx="9599092" cy="6132489"/>
          </a:xfrm>
        </p:spPr>
        <p:txBody>
          <a:bodyPr>
            <a:normAutofit fontScale="85000" lnSpcReduction="10000"/>
          </a:bodyPr>
          <a:lstStyle/>
          <a:p>
            <a:r>
              <a:rPr lang="ru-RU" u="sng" dirty="0">
                <a:hlinkClick r:id="rId2"/>
              </a:rPr>
              <a:t>Расстройства, обусловленные употреблением психоактивных веществ или </a:t>
            </a:r>
            <a:r>
              <a:rPr lang="ru-RU" u="sng" dirty="0" err="1">
                <a:hlinkClick r:id="rId2"/>
              </a:rPr>
              <a:t>аддиктивным</a:t>
            </a:r>
            <a:r>
              <a:rPr lang="ru-RU" u="sng" dirty="0">
                <a:hlinkClick r:id="rId2"/>
              </a:rPr>
              <a:t> поведением</a:t>
            </a:r>
            <a:endParaRPr lang="ru-RU" dirty="0"/>
          </a:p>
          <a:p>
            <a:r>
              <a:rPr lang="ru-RU" u="sng" dirty="0">
                <a:hlinkClick r:id="rId3"/>
              </a:rPr>
              <a:t>Нарушения импульсного контроля</a:t>
            </a:r>
          </a:p>
          <a:p>
            <a:r>
              <a:rPr lang="ru-RU" u="sng" dirty="0">
                <a:hlinkClick r:id="rId4"/>
              </a:rPr>
              <a:t>Нарушения поведения и </a:t>
            </a:r>
            <a:r>
              <a:rPr lang="ru-RU" u="sng" dirty="0" err="1">
                <a:hlinkClick r:id="rId4"/>
              </a:rPr>
              <a:t>диссоциальные</a:t>
            </a:r>
            <a:r>
              <a:rPr lang="ru-RU" u="sng" dirty="0">
                <a:hlinkClick r:id="rId4"/>
              </a:rPr>
              <a:t> расстройства</a:t>
            </a:r>
            <a:endParaRPr lang="ru-RU" dirty="0"/>
          </a:p>
          <a:p>
            <a:r>
              <a:rPr lang="ru-RU" u="sng" dirty="0">
                <a:hlinkClick r:id="rId5"/>
              </a:rPr>
              <a:t>Расстройства личности и связанные с ними черты</a:t>
            </a:r>
            <a:endParaRPr lang="ru-RU" dirty="0"/>
          </a:p>
          <a:p>
            <a:r>
              <a:rPr lang="ru-RU" u="sng" dirty="0">
                <a:hlinkClick r:id="rId6"/>
              </a:rPr>
              <a:t>Парафилии</a:t>
            </a:r>
            <a:endParaRPr lang="ru-RU" dirty="0"/>
          </a:p>
          <a:p>
            <a:r>
              <a:rPr lang="ru-RU" u="sng" dirty="0" err="1">
                <a:hlinkClick r:id="rId7"/>
              </a:rPr>
              <a:t>Симулятивные</a:t>
            </a:r>
            <a:r>
              <a:rPr lang="ru-RU" u="sng" dirty="0">
                <a:hlinkClick r:id="rId7"/>
              </a:rPr>
              <a:t> расстройства</a:t>
            </a:r>
            <a:endParaRPr lang="ru-RU" dirty="0"/>
          </a:p>
          <a:p>
            <a:r>
              <a:rPr lang="ru-RU" u="sng" dirty="0" err="1">
                <a:hlinkClick r:id="rId8"/>
              </a:rPr>
              <a:t>Нейрокогнитивные</a:t>
            </a:r>
            <a:r>
              <a:rPr lang="ru-RU" u="sng" dirty="0">
                <a:hlinkClick r:id="rId8"/>
              </a:rPr>
              <a:t> расстройства</a:t>
            </a:r>
            <a:endParaRPr lang="ru-RU" dirty="0"/>
          </a:p>
          <a:p>
            <a:r>
              <a:rPr lang="ru-RU" u="sng" dirty="0">
                <a:hlinkClick r:id="rId9"/>
              </a:rPr>
              <a:t>Психические и поведенческие расстройства, связанные с беременностью, родами и послеродовым периодом</a:t>
            </a:r>
            <a:endParaRPr lang="ru-RU" dirty="0"/>
          </a:p>
          <a:p>
            <a:r>
              <a:rPr lang="ru-RU" u="sng" dirty="0">
                <a:hlinkClick r:id="rId10"/>
              </a:rPr>
              <a:t>Психологические и поведенческие факторы, влияющие на расстройства и заболевания, классифицированные в других рубриках</a:t>
            </a:r>
            <a:endParaRPr lang="ru-RU" dirty="0"/>
          </a:p>
          <a:p>
            <a:r>
              <a:rPr lang="ru-RU" u="sng" dirty="0">
                <a:hlinkClick r:id="rId11"/>
              </a:rPr>
              <a:t>Вторичные психические и поведенческие нарушения, связанные с расстройствами и заболеваниями, классифицированными в других рубриках</a:t>
            </a:r>
            <a:endParaRPr lang="ru-RU" dirty="0"/>
          </a:p>
          <a:p>
            <a:r>
              <a:rPr lang="ru-RU" dirty="0"/>
              <a:t>Исключены</a:t>
            </a:r>
            <a:r>
              <a:rPr lang="ru-RU" dirty="0" smtClean="0"/>
              <a:t>: </a:t>
            </a:r>
            <a:r>
              <a:rPr lang="ru-RU" dirty="0"/>
              <a:t>Сексуальная дисфункция</a:t>
            </a:r>
          </a:p>
          <a:p>
            <a:r>
              <a:rPr lang="ru-RU" dirty="0"/>
              <a:t>Расстройства сна-бодрствования</a:t>
            </a:r>
          </a:p>
          <a:p>
            <a:r>
              <a:rPr lang="ru-RU" dirty="0"/>
              <a:t>Гендерное несоответствие</a:t>
            </a:r>
          </a:p>
          <a:p>
            <a:r>
              <a:rPr lang="ru-RU" dirty="0"/>
              <a:t>6F2Y Другие уточненные психические и поведенческие расстройства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55745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366" y="90153"/>
            <a:ext cx="10890161" cy="6151204"/>
          </a:xfrm>
        </p:spPr>
        <p:txBody>
          <a:bodyPr>
            <a:noAutofit/>
          </a:bodyPr>
          <a:lstStyle/>
          <a:p>
            <a:r>
              <a:rPr lang="ru-RU" sz="1600" u="sng" dirty="0">
                <a:hlinkClick r:id="rId2"/>
              </a:rPr>
              <a:t>Психические и поведенческие расстройства/</a:t>
            </a:r>
            <a:r>
              <a:rPr lang="ru-RU" sz="1600" u="sng" dirty="0">
                <a:hlinkClick r:id="rId3"/>
              </a:rPr>
              <a:t>Расстройства, обусловленные употреблением психоактивных веществ или </a:t>
            </a:r>
            <a:r>
              <a:rPr lang="ru-RU" sz="1600" u="sng" dirty="0" err="1">
                <a:hlinkClick r:id="rId3"/>
              </a:rPr>
              <a:t>аддиктивным</a:t>
            </a:r>
            <a:r>
              <a:rPr lang="ru-RU" sz="1600" u="sng" dirty="0">
                <a:hlinkClick r:id="rId3"/>
              </a:rPr>
              <a:t> поведением/</a:t>
            </a:r>
            <a:r>
              <a:rPr lang="ru-RU" sz="1600" u="sng" dirty="0">
                <a:hlinkClick r:id="rId4"/>
              </a:rPr>
              <a:t>Нарушения, связанные с употреблением психоактивных веществ/</a:t>
            </a:r>
            <a:endParaRPr lang="ru-RU" sz="1600" dirty="0"/>
          </a:p>
          <a:p>
            <a:r>
              <a:rPr lang="ru-RU" sz="1600" dirty="0" smtClean="0"/>
              <a:t>Нарушения</a:t>
            </a:r>
            <a:r>
              <a:rPr lang="ru-RU" sz="1600" dirty="0"/>
              <a:t>, вызванные употреблением алкоголя</a:t>
            </a:r>
          </a:p>
          <a:p>
            <a:r>
              <a:rPr lang="ru-RU" sz="1600" dirty="0" smtClean="0"/>
              <a:t>6C60.0 </a:t>
            </a:r>
            <a:r>
              <a:rPr lang="ru-RU" sz="1600" dirty="0"/>
              <a:t>Алкогольная интоксикация</a:t>
            </a:r>
          </a:p>
          <a:p>
            <a:r>
              <a:rPr lang="ru-RU" sz="1600" dirty="0"/>
              <a:t>6C60.1 Одиночный эпизод пагубного употребления алкоголя</a:t>
            </a:r>
          </a:p>
          <a:p>
            <a:r>
              <a:rPr lang="ru-RU" sz="1600" u="sng" dirty="0">
                <a:hlinkClick r:id="rId5"/>
              </a:rPr>
              <a:t>6C60.2 Пагубный характер употребления алкоголя</a:t>
            </a:r>
            <a:endParaRPr lang="ru-RU" sz="1600" dirty="0"/>
          </a:p>
          <a:p>
            <a:r>
              <a:rPr lang="ru-RU" sz="1600" u="sng" dirty="0">
                <a:hlinkClick r:id="rId6"/>
              </a:rPr>
              <a:t>6C60.3 Алкогольная зависимость</a:t>
            </a:r>
            <a:endParaRPr lang="ru-RU" sz="1600" dirty="0"/>
          </a:p>
          <a:p>
            <a:r>
              <a:rPr lang="ru-RU" sz="1600" u="sng" dirty="0">
                <a:hlinkClick r:id="rId7"/>
              </a:rPr>
              <a:t>6C60.4 Абстинентный синдром</a:t>
            </a:r>
            <a:endParaRPr lang="ru-RU" sz="1600" dirty="0"/>
          </a:p>
          <a:p>
            <a:r>
              <a:rPr lang="ru-RU" sz="1600" dirty="0"/>
              <a:t>6C60.5 Алкоголь-индуцированный бред</a:t>
            </a:r>
          </a:p>
          <a:p>
            <a:r>
              <a:rPr lang="ru-RU" sz="1600" u="sng" dirty="0">
                <a:hlinkClick r:id="rId8"/>
              </a:rPr>
              <a:t>6C60.6 Алкоголь-индуцированное психотическое расстройство</a:t>
            </a:r>
            <a:endParaRPr lang="ru-RU" sz="1600" dirty="0"/>
          </a:p>
          <a:p>
            <a:r>
              <a:rPr lang="ru-RU" sz="1600" u="sng" dirty="0">
                <a:hlinkClick r:id="rId9"/>
              </a:rPr>
              <a:t>6C60.7 Нарушение настроения, вызванное алкоголем</a:t>
            </a:r>
            <a:endParaRPr lang="ru-RU" sz="1600" dirty="0"/>
          </a:p>
          <a:p>
            <a:r>
              <a:rPr lang="ru-RU" sz="1600" dirty="0"/>
              <a:t>6C60.8 Тревожное расстройство, вызванное алкоголем</a:t>
            </a:r>
          </a:p>
          <a:p>
            <a:r>
              <a:rPr lang="ru-RU" sz="1600" dirty="0"/>
              <a:t>6C60.9 Сексуальная дисфункция, вызванная алкоголем</a:t>
            </a:r>
          </a:p>
          <a:p>
            <a:r>
              <a:rPr lang="ru-RU" sz="1600" dirty="0"/>
              <a:t>6C60.A Алкоголь-индуцированное расстройство сна</a:t>
            </a:r>
          </a:p>
          <a:p>
            <a:r>
              <a:rPr lang="ru-RU" sz="1600" dirty="0"/>
              <a:t>Исключены:</a:t>
            </a:r>
          </a:p>
          <a:p>
            <a:r>
              <a:rPr lang="ru-RU" sz="1600" dirty="0"/>
              <a:t>6E04.0 Деменция из-за употребления алкоголя</a:t>
            </a:r>
          </a:p>
          <a:p>
            <a:r>
              <a:rPr lang="ru-RU" sz="1600" dirty="0"/>
              <a:t>6D92.10 </a:t>
            </a:r>
            <a:r>
              <a:rPr lang="ru-RU" sz="1600" dirty="0" err="1"/>
              <a:t>Амнестическое</a:t>
            </a:r>
            <a:r>
              <a:rPr lang="ru-RU" sz="1600" dirty="0"/>
              <a:t> расстройство, связанное с употреблением алкоголя</a:t>
            </a:r>
          </a:p>
          <a:p>
            <a:r>
              <a:rPr lang="ru-RU" sz="1600" dirty="0"/>
              <a:t>6C60.Y Другие расстройства, обусловленные употреблением алкоголя</a:t>
            </a:r>
          </a:p>
          <a:p>
            <a:r>
              <a:rPr lang="ru-RU" sz="1600" dirty="0"/>
              <a:t>6C60.Z Нарушения вследствие употребления алкоголя, </a:t>
            </a:r>
            <a:r>
              <a:rPr lang="ru-RU" sz="1600" dirty="0" smtClean="0"/>
              <a:t>неуточненные</a:t>
            </a:r>
            <a:r>
              <a:rPr lang="en-US" sz="1600" dirty="0" smtClean="0"/>
              <a:t>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5084372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166" y="151371"/>
            <a:ext cx="10958848" cy="6532764"/>
          </a:xfrm>
        </p:spPr>
        <p:txBody>
          <a:bodyPr>
            <a:normAutofit/>
          </a:bodyPr>
          <a:lstStyle/>
          <a:p>
            <a:r>
              <a:rPr lang="ru-RU" b="1" dirty="0"/>
              <a:t>Психические и поведенческие расстройства, вызванные употреблением алкоголя (F10)</a:t>
            </a:r>
            <a:endParaRPr lang="ru-RU" dirty="0"/>
          </a:p>
          <a:p>
            <a:r>
              <a:rPr lang="ru-RU" b="1" dirty="0" smtClean="0"/>
              <a:t>F10.0 Острая </a:t>
            </a:r>
            <a:r>
              <a:rPr lang="ru-RU" b="1" dirty="0"/>
              <a:t>интоксикация</a:t>
            </a:r>
            <a:endParaRPr lang="ru-RU" dirty="0"/>
          </a:p>
          <a:p>
            <a:r>
              <a:rPr lang="ru-RU" b="1" dirty="0" smtClean="0"/>
              <a:t>F10.1 Пагубное </a:t>
            </a:r>
            <a:r>
              <a:rPr lang="ru-RU" b="1" dirty="0"/>
              <a:t>употребление</a:t>
            </a:r>
            <a:endParaRPr lang="ru-RU" dirty="0"/>
          </a:p>
          <a:p>
            <a:r>
              <a:rPr lang="ru-RU" b="1" dirty="0" smtClean="0"/>
              <a:t>F10.2 Синдром </a:t>
            </a:r>
            <a:r>
              <a:rPr lang="ru-RU" b="1" dirty="0"/>
              <a:t>зависимости</a:t>
            </a:r>
            <a:endParaRPr lang="ru-RU" dirty="0"/>
          </a:p>
          <a:p>
            <a:r>
              <a:rPr lang="ru-RU" b="1" dirty="0" smtClean="0"/>
              <a:t>F10.3 Абстинентное </a:t>
            </a:r>
            <a:r>
              <a:rPr lang="ru-RU" b="1" dirty="0"/>
              <a:t>состояние</a:t>
            </a:r>
            <a:endParaRPr lang="ru-RU" dirty="0"/>
          </a:p>
          <a:p>
            <a:r>
              <a:rPr lang="ru-RU" b="1" dirty="0" smtClean="0"/>
              <a:t>F10.4 Абстинентное </a:t>
            </a:r>
            <a:r>
              <a:rPr lang="ru-RU" b="1" dirty="0"/>
              <a:t>состояние с делирием</a:t>
            </a:r>
            <a:endParaRPr lang="ru-RU" dirty="0"/>
          </a:p>
          <a:p>
            <a:r>
              <a:rPr lang="ru-RU" b="1" dirty="0" smtClean="0"/>
              <a:t>F10.5 Психотическое </a:t>
            </a:r>
            <a:r>
              <a:rPr lang="ru-RU" b="1" dirty="0"/>
              <a:t>расстройство</a:t>
            </a:r>
            <a:endParaRPr lang="ru-RU" dirty="0"/>
          </a:p>
          <a:p>
            <a:r>
              <a:rPr lang="ru-RU" b="1" dirty="0" smtClean="0"/>
              <a:t>F10.6 </a:t>
            </a:r>
            <a:r>
              <a:rPr lang="ru-RU" b="1" dirty="0" err="1" smtClean="0"/>
              <a:t>Амнестический</a:t>
            </a:r>
            <a:r>
              <a:rPr lang="ru-RU" b="1" dirty="0" smtClean="0"/>
              <a:t> </a:t>
            </a:r>
            <a:r>
              <a:rPr lang="ru-RU" b="1" dirty="0"/>
              <a:t>синдром</a:t>
            </a:r>
            <a:endParaRPr lang="ru-RU" dirty="0"/>
          </a:p>
          <a:p>
            <a:r>
              <a:rPr lang="ru-RU" b="1" dirty="0" smtClean="0"/>
              <a:t>F10.7 </a:t>
            </a:r>
            <a:r>
              <a:rPr lang="ru-RU" b="1" dirty="0" err="1" smtClean="0"/>
              <a:t>Резидуальные</a:t>
            </a:r>
            <a:r>
              <a:rPr lang="ru-RU" b="1" dirty="0" smtClean="0"/>
              <a:t> </a:t>
            </a:r>
            <a:r>
              <a:rPr lang="ru-RU" b="1" dirty="0"/>
              <a:t>и отсроченные психотические расстройства</a:t>
            </a:r>
            <a:endParaRPr lang="ru-RU" dirty="0"/>
          </a:p>
          <a:p>
            <a:r>
              <a:rPr lang="ru-RU" b="1" dirty="0" smtClean="0"/>
              <a:t>F10.8 Другие </a:t>
            </a:r>
            <a:r>
              <a:rPr lang="ru-RU" b="1" dirty="0"/>
              <a:t>психические расстройства и расстройства поведения</a:t>
            </a:r>
            <a:endParaRPr lang="ru-RU" dirty="0"/>
          </a:p>
          <a:p>
            <a:r>
              <a:rPr lang="ru-RU" b="1" dirty="0" smtClean="0"/>
              <a:t>F10.9 Психическое </a:t>
            </a:r>
            <a:r>
              <a:rPr lang="ru-RU" b="1" dirty="0"/>
              <a:t>расстройство и расстройство поведения неуточненное</a:t>
            </a:r>
            <a:endParaRPr lang="ru-RU" dirty="0"/>
          </a:p>
          <a:p>
            <a:pPr lvl="0" fontAlgn="t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64394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0"/>
            <a:ext cx="9404723" cy="781050"/>
          </a:xfrm>
        </p:spPr>
        <p:txBody>
          <a:bodyPr/>
          <a:lstStyle/>
          <a:p>
            <a:r>
              <a:rPr lang="ru-RU" sz="2400" dirty="0"/>
              <a:t>Критерии </a:t>
            </a:r>
            <a:r>
              <a:rPr lang="ru-RU" sz="2400" dirty="0" smtClean="0"/>
              <a:t>тяжести расстройств, связанных с употреблением </a:t>
            </a:r>
            <a:r>
              <a:rPr lang="ru-RU" sz="2400" dirty="0"/>
              <a:t>ПАВ</a:t>
            </a:r>
            <a:br>
              <a:rPr lang="ru-RU" sz="2400" dirty="0"/>
            </a:br>
            <a:endParaRPr lang="ru-RU" sz="24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6974076"/>
              </p:ext>
            </p:extLst>
          </p:nvPr>
        </p:nvGraphicFramePr>
        <p:xfrm>
          <a:off x="2435170" y="747208"/>
          <a:ext cx="9756830" cy="61264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66654"/>
                <a:gridCol w="580885"/>
                <a:gridCol w="709291"/>
              </a:tblGrid>
              <a:tr h="5994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Вопрос к пациенту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Да 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Нет 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706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Случалось ли, что вы выпивали больше или дольше, чем намеревались?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275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Приходилось ли вам тратить слишком много времени на выпивку? Или чувствовать себя из-за этого больным или страдать от других последствий?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706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Хотелось ли вам  так сильно выпить, что вы не могли думать о чем-то другом?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275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Опьянение или плохое самочувствие после </a:t>
                      </a:r>
                      <a:r>
                        <a:rPr lang="ru-RU" sz="1800" dirty="0" smtClean="0">
                          <a:effectLst/>
                        </a:rPr>
                        <a:t>него, </a:t>
                      </a:r>
                      <a:r>
                        <a:rPr lang="ru-RU" sz="1800" dirty="0">
                          <a:effectLst/>
                        </a:rPr>
                        <a:t>часто мешали заботиться </a:t>
                      </a:r>
                      <a:r>
                        <a:rPr lang="ru-RU" sz="1800" dirty="0" smtClean="0">
                          <a:effectLst/>
                        </a:rPr>
                        <a:t>о вашем </a:t>
                      </a:r>
                      <a:r>
                        <a:rPr lang="ru-RU" sz="1800" dirty="0">
                          <a:effectLst/>
                        </a:rPr>
                        <a:t>доме, семье, или вызывали проблемы с работой/ учебой?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706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Вы продолжали пить, даже если это вызывало неприятности в семьей или с друзьями?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706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Пропускали ли вы события, </a:t>
                      </a:r>
                      <a:r>
                        <a:rPr lang="ru-RU" sz="1800" dirty="0" smtClean="0">
                          <a:effectLst/>
                        </a:rPr>
                        <a:t>важные </a:t>
                      </a:r>
                      <a:r>
                        <a:rPr lang="ru-RU" sz="1800" dirty="0">
                          <a:effectLst/>
                        </a:rPr>
                        <a:t>или интересные для вас, предпочитая получить удовольствие от выпивки.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97480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66482"/>
          </a:xfrm>
        </p:spPr>
        <p:txBody>
          <a:bodyPr/>
          <a:lstStyle/>
          <a:p>
            <a:r>
              <a:rPr lang="ru-RU" sz="2400" dirty="0"/>
              <a:t>Критерии тяжести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расстройств</a:t>
            </a:r>
            <a:r>
              <a:rPr lang="ru-RU" sz="2400" dirty="0"/>
              <a:t>,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связанных </a:t>
            </a:r>
            <a:r>
              <a:rPr lang="ru-RU" sz="2400" dirty="0"/>
              <a:t>с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употреблением </a:t>
            </a:r>
            <a:r>
              <a:rPr lang="ru-RU" sz="2400" dirty="0"/>
              <a:t>ПАВ</a:t>
            </a:r>
            <a:br>
              <a:rPr lang="ru-RU" sz="2400" dirty="0"/>
            </a:b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4467061"/>
              </p:ext>
            </p:extLst>
          </p:nvPr>
        </p:nvGraphicFramePr>
        <p:xfrm>
          <a:off x="4442144" y="1"/>
          <a:ext cx="7749856" cy="67805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25069"/>
                <a:gridCol w="461397"/>
                <a:gridCol w="563390"/>
              </a:tblGrid>
              <a:tr h="5794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Вопрос к пациенту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Да 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Нет 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935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Повторялись ли ситуации, когда вы выпив, увеличивали риск получить травму (например, вождение автомобиля,  плавание, использование опасных инструментов, прогулки в опасном районе, случаи случайного и незащищенного полового контакта)?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934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Продолжали ли вы выпивать, испытывая депрессию или тревогу, провалы в </a:t>
                      </a:r>
                      <a:r>
                        <a:rPr lang="ru-RU" sz="1800" dirty="0" smtClean="0">
                          <a:effectLst/>
                        </a:rPr>
                        <a:t>памяти или </a:t>
                      </a:r>
                      <a:r>
                        <a:rPr lang="ru-RU" sz="1800" dirty="0">
                          <a:effectLst/>
                        </a:rPr>
                        <a:t>другие проблемы со здоровьем?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935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Приходилось ли вам выпивать гораздо больше, чем когда-то раньше, для того, чтобы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добиться нужного эффекта? Или обнаружили, что </a:t>
                      </a:r>
                      <a:r>
                        <a:rPr lang="ru-RU" sz="1800" dirty="0" smtClean="0">
                          <a:effectLst/>
                        </a:rPr>
                        <a:t>ваша обычное </a:t>
                      </a:r>
                      <a:r>
                        <a:rPr lang="ru-RU" sz="1800" dirty="0">
                          <a:effectLst/>
                        </a:rPr>
                        <a:t>количество напитков имеет гораздо меньший эффект, чем раньше?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646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Случалось ли, что когда воздействие алкоголя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 заканчивалось, у вас были такие как проблемы как </a:t>
                      </a:r>
                      <a:r>
                        <a:rPr lang="ru-RU" sz="1800" dirty="0" err="1">
                          <a:effectLst/>
                        </a:rPr>
                        <a:t>бессоница</a:t>
                      </a:r>
                      <a:r>
                        <a:rPr lang="ru-RU" sz="1800" dirty="0">
                          <a:effectLst/>
                        </a:rPr>
                        <a:t>, </a:t>
                      </a:r>
                      <a:r>
                        <a:rPr lang="ru-RU" sz="1800" dirty="0" err="1" smtClean="0">
                          <a:effectLst/>
                        </a:rPr>
                        <a:t>дрожь,беспокойство</a:t>
                      </a:r>
                      <a:r>
                        <a:rPr lang="ru-RU" sz="1800" dirty="0">
                          <a:effectLst/>
                        </a:rPr>
                        <a:t>, тошнота, потливость, учащенное сердцебиение</a:t>
                      </a:r>
                      <a:r>
                        <a:rPr lang="ru-RU" sz="1800" dirty="0" smtClean="0">
                          <a:effectLst/>
                        </a:rPr>
                        <a:t>, или </a:t>
                      </a:r>
                      <a:r>
                        <a:rPr lang="ru-RU" sz="1800" dirty="0">
                          <a:effectLst/>
                        </a:rPr>
                        <a:t>припадок или же вы чувствовали вещи, которых на самом деле не было?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48027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7455" y="138491"/>
            <a:ext cx="11184244" cy="6288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422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" y="3678998"/>
            <a:ext cx="8730803" cy="301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8040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1691" y="1023872"/>
            <a:ext cx="8830628" cy="4964804"/>
          </a:xfrm>
          <a:prstGeom prst="rect">
            <a:avLst/>
          </a:prstGeom>
        </p:spPr>
      </p:pic>
      <p:pic>
        <p:nvPicPr>
          <p:cNvPr id="1032" name="Picture 8" descr="A picture of malt liquor is often sold in 16, 22, or 40 oz containers that hold between 2 an 5 standard drinks, and table wine is typically sold in 25 oz bottle that hold 5 standard drinks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007"/>
            <a:ext cx="4765506" cy="2319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544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8186" y="193183"/>
            <a:ext cx="10593946" cy="6176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 smtClean="0"/>
              <a:t>Население, входящее в группы риска: </a:t>
            </a:r>
          </a:p>
          <a:p>
            <a:endParaRPr lang="ru-RU" sz="1600" b="1" dirty="0" smtClean="0"/>
          </a:p>
          <a:p>
            <a:pPr marL="0" indent="0">
              <a:buNone/>
            </a:pPr>
            <a:r>
              <a:rPr lang="ru-RU" sz="1600" b="1" dirty="0" smtClean="0"/>
              <a:t>1. Несовершеннолетние: </a:t>
            </a:r>
          </a:p>
          <a:p>
            <a:r>
              <a:rPr lang="ru-RU" sz="1600" dirty="0" smtClean="0"/>
              <a:t>1.1 Несовершеннолетние правонарушители. </a:t>
            </a:r>
          </a:p>
          <a:p>
            <a:r>
              <a:rPr lang="ru-RU" sz="1600" dirty="0" smtClean="0"/>
              <a:t>1.2 Дети с диагнозом СДВГ. </a:t>
            </a:r>
          </a:p>
          <a:p>
            <a:r>
              <a:rPr lang="ru-RU" sz="1600" dirty="0" smtClean="0"/>
              <a:t>1.3 Дети и подростки, ранее пробовавшие ПАВ или зарегистрированные в медицинской службе в связи с отравлением ПАВ. </a:t>
            </a:r>
          </a:p>
          <a:p>
            <a:r>
              <a:rPr lang="ru-RU" sz="1600" dirty="0" smtClean="0"/>
              <a:t>1.4 Бездомные дети. </a:t>
            </a:r>
          </a:p>
          <a:p>
            <a:r>
              <a:rPr lang="ru-RU" sz="1600" dirty="0" smtClean="0"/>
              <a:t>1.5  Дети и  несовершеннолетние, воспитывающиеся в условиях длительного психологического или физического насилия. </a:t>
            </a:r>
          </a:p>
          <a:p>
            <a:r>
              <a:rPr lang="ru-RU" sz="1600" dirty="0" smtClean="0"/>
              <a:t>1.6 Переставшие посещать школу, или регулярно ее прогуливающие. </a:t>
            </a:r>
          </a:p>
          <a:p>
            <a:endParaRPr lang="ru-RU" sz="1600" b="1" dirty="0" smtClean="0"/>
          </a:p>
          <a:p>
            <a:endParaRPr lang="ru-RU" sz="1600" b="1" dirty="0"/>
          </a:p>
          <a:p>
            <a:r>
              <a:rPr lang="ru-RU" sz="1600" b="1" dirty="0" smtClean="0"/>
              <a:t>2. Совершеннолетние: </a:t>
            </a:r>
          </a:p>
          <a:p>
            <a:r>
              <a:rPr lang="ru-RU" sz="1600" dirty="0" smtClean="0"/>
              <a:t>2.1 Пациенты проходящие лечение или наблюдающиеся по поводу тревожных расстройств (включая ПТСР и социальное </a:t>
            </a:r>
            <a:r>
              <a:rPr lang="ru-RU" sz="1600" dirty="0" err="1" smtClean="0"/>
              <a:t>фобическое</a:t>
            </a:r>
            <a:r>
              <a:rPr lang="ru-RU" sz="1600" dirty="0" smtClean="0"/>
              <a:t> расстройство), панических атак, депрессии. </a:t>
            </a:r>
          </a:p>
          <a:p>
            <a:r>
              <a:rPr lang="ru-RU" sz="1600" dirty="0" smtClean="0"/>
              <a:t>2.2  Лица со  склонностью к  рискованному поведению и импульсивностью. </a:t>
            </a:r>
          </a:p>
          <a:p>
            <a:r>
              <a:rPr lang="ru-RU" sz="1600" dirty="0" smtClean="0"/>
              <a:t>2.3 Социально уязвимые, бездомные граждане. </a:t>
            </a:r>
            <a:endParaRPr lang="ru-RU" sz="1600" dirty="0"/>
          </a:p>
          <a:p>
            <a:r>
              <a:rPr lang="ru-RU" sz="1600" dirty="0" smtClean="0"/>
              <a:t>2.4  Лица, совершившие административные правонарушения и уголовные преступления в состоянии опьянения.</a:t>
            </a:r>
          </a:p>
          <a:p>
            <a:r>
              <a:rPr lang="ru-RU" sz="1600" dirty="0" smtClean="0"/>
              <a:t>2.5 Пациенты находящиеся на наблюдении с диагнозом «пагубное употребление алкоголя» и «пагубное употребление ПАВ». </a:t>
            </a:r>
          </a:p>
          <a:p>
            <a:r>
              <a:rPr lang="ru-RU" sz="1600" dirty="0" smtClean="0"/>
              <a:t>2.6  Лица которым была оказана медицинская помощь в связи со случайным отравлением ПАВ.</a:t>
            </a:r>
          </a:p>
          <a:p>
            <a:r>
              <a:rPr lang="ru-RU" sz="1600" dirty="0" smtClean="0"/>
              <a:t>2.7 Граждане, занимающиеся трудовой деятельностью, </a:t>
            </a:r>
            <a:r>
              <a:rPr lang="ru-RU" sz="1600" dirty="0" err="1" smtClean="0"/>
              <a:t>свя</a:t>
            </a:r>
            <a:r>
              <a:rPr lang="ru-RU" sz="1600" dirty="0" smtClean="0"/>
              <a:t>‑ </a:t>
            </a:r>
            <a:r>
              <a:rPr lang="ru-RU" sz="1600" dirty="0" err="1" smtClean="0"/>
              <a:t>занной</a:t>
            </a:r>
            <a:r>
              <a:rPr lang="ru-RU" sz="1600" dirty="0" smtClean="0"/>
              <a:t> с повышенным риском здоровья, работающих в экстремальных условиях, управляющих транспортом и механизмами, а так же сотрудников силовых и охранных структур.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1685028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06038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Целевые группы: — Пациенты с  установленным диагнозом </a:t>
            </a:r>
            <a:r>
              <a:rPr lang="ru-RU" sz="2400" dirty="0" smtClean="0"/>
              <a:t>наркологического </a:t>
            </a:r>
            <a:r>
              <a:rPr lang="ru-RU" sz="2400" dirty="0" smtClean="0"/>
              <a:t>заболевания, но  не  утратившие способности к  социально-психологической адаптации и </a:t>
            </a:r>
            <a:r>
              <a:rPr lang="ru-RU" sz="2400" dirty="0" err="1" smtClean="0"/>
              <a:t>резильентности</a:t>
            </a:r>
            <a:r>
              <a:rPr lang="ru-RU" sz="2400" dirty="0" smtClean="0"/>
              <a:t>*.</a:t>
            </a:r>
            <a:br>
              <a:rPr lang="ru-RU" sz="2400" dirty="0" smtClean="0"/>
            </a:br>
            <a:r>
              <a:rPr lang="ru-RU" sz="2000" dirty="0" err="1"/>
              <a:t>Резильентность</a:t>
            </a:r>
            <a:r>
              <a:rPr lang="ru-RU" sz="2000" dirty="0"/>
              <a:t> — это врожденное динамическое свойство личности, лежащие в основе способности преодолевать стрессы и трудные периоды конструктивным путем. Несмотря на то, что это свойство врожденное, его можно развивать.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Цель предотвратить возврат к  активному злоупотреблению ПАВ, помочь пациенту научиться сдерживать позывы к злоупотреблению ПАВ или азартными играми и помочь ему восстановить или улучшить свое здоровье и социальный статус.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282883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3828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моменты</a:t>
            </a:r>
            <a:r>
              <a:rPr lang="ru-RU" dirty="0" smtClean="0"/>
              <a:t>: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130300"/>
            <a:ext cx="8946541" cy="5118099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ru-RU" dirty="0" smtClean="0"/>
              <a:t>Доступность </a:t>
            </a:r>
            <a:r>
              <a:rPr lang="ru-RU" dirty="0" smtClean="0"/>
              <a:t>прижизненных методов (</a:t>
            </a:r>
            <a:r>
              <a:rPr lang="ru-RU" dirty="0" err="1" smtClean="0"/>
              <a:t>нейровизуальных</a:t>
            </a:r>
            <a:r>
              <a:rPr lang="ru-RU" dirty="0" smtClean="0"/>
              <a:t> и нейрофизиологических) способов оценки деятельности головного </a:t>
            </a:r>
            <a:r>
              <a:rPr lang="ru-RU" dirty="0" smtClean="0"/>
              <a:t>мозга</a:t>
            </a:r>
          </a:p>
          <a:p>
            <a:endParaRPr lang="ru-RU" dirty="0"/>
          </a:p>
          <a:p>
            <a:r>
              <a:rPr lang="ru-RU" dirty="0" smtClean="0"/>
              <a:t>Доминирование </a:t>
            </a:r>
            <a:r>
              <a:rPr lang="ru-RU" dirty="0" smtClean="0"/>
              <a:t>доказательных подходов в </a:t>
            </a:r>
            <a:r>
              <a:rPr lang="ru-RU" dirty="0" smtClean="0"/>
              <a:t>медицине</a:t>
            </a:r>
          </a:p>
          <a:p>
            <a:endParaRPr lang="ru-RU" dirty="0"/>
          </a:p>
          <a:p>
            <a:r>
              <a:rPr lang="ru-RU" dirty="0" smtClean="0"/>
              <a:t>Развитие </a:t>
            </a:r>
            <a:r>
              <a:rPr lang="ru-RU" dirty="0" err="1" smtClean="0"/>
              <a:t>нейропсихофармакологии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Разработка </a:t>
            </a:r>
            <a:r>
              <a:rPr lang="ru-RU" dirty="0" smtClean="0"/>
              <a:t>новой международной классификации болезней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615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62678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«График потребления ПАВ» — </a:t>
            </a:r>
            <a:r>
              <a:rPr lang="en-US" sz="2400" dirty="0" smtClean="0"/>
              <a:t>Time Line </a:t>
            </a:r>
            <a:r>
              <a:rPr lang="en-US" sz="2400" dirty="0" err="1" smtClean="0"/>
              <a:t>Followback</a:t>
            </a:r>
            <a:r>
              <a:rPr lang="en-US" sz="2400" dirty="0" smtClean="0"/>
              <a:t> (TLFB). </a:t>
            </a:r>
            <a:endParaRPr lang="ru-RU" sz="2400" dirty="0"/>
          </a:p>
        </p:txBody>
      </p:sp>
      <p:pic>
        <p:nvPicPr>
          <p:cNvPr id="6146" name="Picture 2" descr="http://addiction.uchicago.edu/OTLF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24379" y="1079500"/>
            <a:ext cx="5848185" cy="6014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3925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Визуальная аналоговая шкала </a:t>
            </a:r>
            <a:br>
              <a:rPr lang="ru-RU" dirty="0" smtClean="0"/>
            </a:br>
            <a:r>
              <a:rPr lang="ru-RU" dirty="0" smtClean="0"/>
              <a:t>влечения к ПАВ</a:t>
            </a:r>
            <a:endParaRPr lang="ru-RU" dirty="0"/>
          </a:p>
        </p:txBody>
      </p:sp>
      <p:pic>
        <p:nvPicPr>
          <p:cNvPr id="7170" name="Picture 2" descr="http://osp.tom.ru/files/shkala-bol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191" y="1931830"/>
            <a:ext cx="9697426" cy="4268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64921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2732" y="262095"/>
            <a:ext cx="10555310" cy="562154"/>
          </a:xfrm>
        </p:spPr>
        <p:txBody>
          <a:bodyPr>
            <a:noAutofit/>
          </a:bodyPr>
          <a:lstStyle/>
          <a:p>
            <a:r>
              <a:rPr lang="ru-RU" sz="2000" b="1" dirty="0"/>
              <a:t>«Шкала клинической оценки абстинентного синдрома при </a:t>
            </a:r>
            <a:r>
              <a:rPr lang="ru-RU" sz="2000" b="1" dirty="0" smtClean="0"/>
              <a:t>алкогольной </a:t>
            </a:r>
            <a:r>
              <a:rPr lang="ru-RU" sz="2000" b="1" dirty="0"/>
              <a:t>зависимости» </a:t>
            </a:r>
            <a:r>
              <a:rPr lang="ru-RU" sz="2000" b="1" dirty="0" smtClean="0"/>
              <a:t> </a:t>
            </a:r>
            <a:br>
              <a:rPr lang="ru-RU" sz="2000" b="1" dirty="0" smtClean="0"/>
            </a:br>
            <a:r>
              <a:rPr lang="ru-RU" sz="2000" b="1" dirty="0" smtClean="0"/>
              <a:t>(</a:t>
            </a:r>
            <a:r>
              <a:rPr lang="ru-RU" sz="2000" b="1" dirty="0"/>
              <a:t>англ. </a:t>
            </a:r>
            <a:r>
              <a:rPr lang="en-US" sz="2000" b="1" dirty="0"/>
              <a:t>Clinical Institute Withdrawal Assessment for Alcohol</a:t>
            </a:r>
            <a:r>
              <a:rPr lang="en-US" sz="2000" b="1" dirty="0" smtClean="0"/>
              <a:t>,</a:t>
            </a:r>
            <a:r>
              <a:rPr lang="ru-RU" sz="2000" b="1" dirty="0" smtClean="0"/>
              <a:t> сокр</a:t>
            </a:r>
            <a:r>
              <a:rPr lang="ru-RU" sz="2000" b="1" dirty="0"/>
              <a:t>. </a:t>
            </a:r>
            <a:r>
              <a:rPr lang="en-US" sz="2000" b="1" dirty="0"/>
              <a:t>CIWA-</a:t>
            </a:r>
            <a:r>
              <a:rPr lang="en-US" sz="2000" b="1" dirty="0" err="1"/>
              <a:t>Ar</a:t>
            </a:r>
            <a:r>
              <a:rPr lang="en-US" sz="2000" b="1" dirty="0"/>
              <a:t>);</a:t>
            </a:r>
          </a:p>
        </p:txBody>
      </p:sp>
      <p:pic>
        <p:nvPicPr>
          <p:cNvPr id="8194" name="Picture 2" descr="http://www.cfp.ca/content/cfp/63/9/691/F1.medium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732" y="1338186"/>
            <a:ext cx="4497768" cy="5519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4415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6214" y="0"/>
            <a:ext cx="11057586" cy="6858000"/>
          </a:xfrm>
        </p:spPr>
        <p:txBody>
          <a:bodyPr>
            <a:normAutofit/>
          </a:bodyPr>
          <a:lstStyle/>
          <a:p>
            <a:r>
              <a:rPr lang="ru-RU" dirty="0" smtClean="0"/>
              <a:t>Для клинической оценки симптомов психических расстройств можно рекомендовать </a:t>
            </a:r>
            <a:r>
              <a:rPr lang="ru-RU" b="1" dirty="0" smtClean="0"/>
              <a:t>«Краткий международный психиатрический опросник» — </a:t>
            </a:r>
            <a:r>
              <a:rPr lang="ru-RU" b="1" dirty="0" err="1" smtClean="0"/>
              <a:t>Mini</a:t>
            </a:r>
            <a:r>
              <a:rPr lang="ru-RU" b="1" dirty="0" smtClean="0"/>
              <a:t> </a:t>
            </a:r>
            <a:r>
              <a:rPr lang="ru-RU" b="1" dirty="0" err="1" smtClean="0"/>
              <a:t>International</a:t>
            </a:r>
            <a:r>
              <a:rPr lang="ru-RU" b="1" dirty="0" smtClean="0"/>
              <a:t> </a:t>
            </a:r>
            <a:r>
              <a:rPr lang="ru-RU" b="1" dirty="0" err="1" smtClean="0"/>
              <a:t>Neuropsychiatric</a:t>
            </a:r>
            <a:r>
              <a:rPr lang="ru-RU" b="1" dirty="0" smtClean="0"/>
              <a:t> </a:t>
            </a:r>
            <a:r>
              <a:rPr lang="ru-RU" b="1" dirty="0" err="1" smtClean="0"/>
              <a:t>Interview</a:t>
            </a:r>
            <a:r>
              <a:rPr lang="ru-RU" b="1" dirty="0" smtClean="0"/>
              <a:t> (M.I.N.I.), </a:t>
            </a:r>
            <a:r>
              <a:rPr lang="ru-RU" dirty="0" smtClean="0"/>
              <a:t>который был разработан как краткое структурированное диагностического интервью при больших психиатрических расстройствах первой оси по критериям в DSM-IV и МКБ-10 (ICD-10). </a:t>
            </a:r>
          </a:p>
          <a:p>
            <a:r>
              <a:rPr lang="ru-RU" dirty="0" smtClean="0"/>
              <a:t>Также широкое распространение нашел </a:t>
            </a:r>
            <a:r>
              <a:rPr lang="ru-RU" b="1" dirty="0" smtClean="0"/>
              <a:t>«Опросник выраженности психопатологической симптоматики» — </a:t>
            </a:r>
            <a:r>
              <a:rPr lang="ru-RU" b="1" dirty="0" err="1" smtClean="0"/>
              <a:t>Symptom</a:t>
            </a:r>
            <a:r>
              <a:rPr lang="ru-RU" b="1" dirty="0" smtClean="0"/>
              <a:t> Checklist90-Revised (SCL-90-R) </a:t>
            </a:r>
            <a:r>
              <a:rPr lang="ru-RU" dirty="0" smtClean="0"/>
              <a:t>— инструмент для определения актуального психопатологического симптоматического статуса.</a:t>
            </a:r>
          </a:p>
          <a:p>
            <a:pPr marL="0" indent="0">
              <a:buNone/>
            </a:pPr>
            <a:r>
              <a:rPr lang="ru-RU" dirty="0" smtClean="0"/>
              <a:t>В зависимости от целей мониторинга используются: </a:t>
            </a:r>
          </a:p>
          <a:p>
            <a:r>
              <a:rPr lang="ru-RU" dirty="0" smtClean="0"/>
              <a:t>Шкала выраженности синдрома </a:t>
            </a:r>
            <a:r>
              <a:rPr lang="ru-RU" dirty="0" err="1" smtClean="0"/>
              <a:t>ангедонии</a:t>
            </a:r>
            <a:r>
              <a:rPr lang="ru-RU" dirty="0" smtClean="0"/>
              <a:t>. Инструмент позволяет оценить аффективные нарушения в ранний </a:t>
            </a:r>
            <a:r>
              <a:rPr lang="ru-RU" dirty="0" err="1" smtClean="0"/>
              <a:t>постабстинентный</a:t>
            </a:r>
            <a:r>
              <a:rPr lang="ru-RU" dirty="0" smtClean="0"/>
              <a:t> период.</a:t>
            </a:r>
          </a:p>
          <a:p>
            <a:r>
              <a:rPr lang="ru-RU" dirty="0" smtClean="0"/>
              <a:t>Шкала депрессии А.Т. Бека. </a:t>
            </a:r>
          </a:p>
          <a:p>
            <a:r>
              <a:rPr lang="ru-RU" dirty="0" smtClean="0"/>
              <a:t> Шкалы ситуационной и личностной тревоги Ч.Д. </a:t>
            </a:r>
            <a:r>
              <a:rPr lang="ru-RU" dirty="0" err="1" smtClean="0"/>
              <a:t>Спилбергера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Тест оценки степени риска позволяет оценивать особенности сексуального и аддиктивного поведения, связанного с риском распространения ВИЧ-инфекции. </a:t>
            </a:r>
          </a:p>
          <a:p>
            <a:r>
              <a:rPr lang="ru-RU" dirty="0" smtClean="0"/>
              <a:t>Для оценки качества жизни: опросник ВОЗКЖ-100 [8], Шкала качества жизни (SF-36) [36].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9303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4547"/>
            <a:ext cx="10515600" cy="6181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Хроническая алкогольная интоксикация</a:t>
            </a:r>
            <a:endParaRPr lang="ru-RU" dirty="0"/>
          </a:p>
        </p:txBody>
      </p:sp>
      <p:pic>
        <p:nvPicPr>
          <p:cNvPr id="9220" name="Picture 4" descr="Ð Ð¸Ñ. 4. Ð¡Ð¼ÐµÑÑÐµÐ»ÑÐ½ÑÐµ Ð¾ÑÐ»Ð¾Ð¶Ð½ÐµÐ½Ð¸Ñ Ñ Ð±Ð¾Ð»ÑÐ½ÑÑ Ñ Ð¾ÑÑÑÑÐ¼Ð¸ Ð°Ð»ÐºÐ¾Ð³Ð¾Ð»Ñ-Ð°ÑÑÐ¾ÑÐ¸Ð¸ÑÐ¾Ð²Ð°Ð½Ð½ÑÐ¼Ð¸ Ð·Ð°Ð±Ð¾Ð»ÐµÐ²Ð°Ð½Ð¸ÑÐ¼Ð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85" y="930834"/>
            <a:ext cx="7455878" cy="4155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ÐÐ»ÐºÐ¾Ð³Ð¾Ð»Ñ-Ð°ÑÑÐ¾ÑÐ¸Ð¸ÑÐ¾Ð²Ð°Ð½Ð½ÑÐµ ÑÐ¾ÑÑÐ¾ÑÐ½Ð¸Ñ Ð² Ð¼Ð½Ð¾Ð³Ð¾Ð¿ÑÐ¾ÑÐ¸Ð»ÑÐ½Ð¾Ð¼ ÑÑÐ°ÑÐ¸Ð¾Ð½Ð°Ñ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67459"/>
            <a:ext cx="3981450" cy="619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43862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err="1"/>
              <a:t>Противорецидивное</a:t>
            </a:r>
            <a:r>
              <a:rPr lang="ru-RU" sz="2400" dirty="0"/>
              <a:t> и поддерживающее лечение расстройств, связанных с употреблением ПАВ (биологические </a:t>
            </a:r>
            <a:r>
              <a:rPr lang="ru-RU" sz="2400" dirty="0" smtClean="0"/>
              <a:t>подходы). Агонисты</a:t>
            </a:r>
            <a:r>
              <a:rPr lang="ru-RU" sz="2400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ÐÐºÐ°Ð¼Ð¿ÑÐ¾ÑÐ°Ñ Ð¸Ð½ÑÑÑÑÐºÑÐ¸Ñ Ð¿Ð¾ Ð¿ÑÐ¸Ð¼ÐµÐ½ÐµÐ½Ð¸Ñ ÑÐµÐ½Ð° Ð¾ÑÐ·ÑÐ²Ñ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6485" y="1595437"/>
            <a:ext cx="6802065" cy="5101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60790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err="1"/>
              <a:t>Противорецидивное</a:t>
            </a:r>
            <a:r>
              <a:rPr lang="ru-RU" sz="2400" dirty="0"/>
              <a:t> и поддерживающее лечение расстройств, связанных с употреблением ПАВ (биологические </a:t>
            </a:r>
            <a:r>
              <a:rPr lang="ru-RU" sz="2400" dirty="0" smtClean="0"/>
              <a:t>подходы). Антагонисты</a:t>
            </a:r>
            <a:r>
              <a:rPr lang="ru-RU" sz="2400" dirty="0"/>
              <a:t>:</a:t>
            </a:r>
          </a:p>
        </p:txBody>
      </p:sp>
      <p:pic>
        <p:nvPicPr>
          <p:cNvPr id="5124" name="Picture 4" descr="https://alkogolik-info.ru/wp-content/uploads/2017/11/kapsuly-naltrekson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528" y="1853248"/>
            <a:ext cx="7594378" cy="477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1005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6375" y="0"/>
            <a:ext cx="13011150" cy="7315200"/>
          </a:xfrm>
          <a:prstGeom prst="rect">
            <a:avLst/>
          </a:prstGeom>
        </p:spPr>
      </p:pic>
      <p:pic>
        <p:nvPicPr>
          <p:cNvPr id="4098" name="Picture 2" descr="Ð¡ÐµÐ»Ð¸Ð½ÐºÑÐ¾ Ð¸Ð½ÑÑÑÑÐºÑÐ¸Ñ Ð¿Ð¾ Ð¿ÑÐ¸Ð¼ÐµÐ½ÐµÐ½Ð¸Ñ Ð¾ÑÐ·ÑÐ²Ñ ÑÐµÐ½Ð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00143"/>
            <a:ext cx="4729900" cy="2654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6844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err="1"/>
              <a:t>Противорецидивное</a:t>
            </a:r>
            <a:r>
              <a:rPr lang="ru-RU" sz="2800" dirty="0"/>
              <a:t> и поддерживающее лечение расстройств, связанных с употреблением ПАВ (биологические </a:t>
            </a:r>
            <a:r>
              <a:rPr lang="ru-RU" sz="2800" dirty="0" smtClean="0"/>
              <a:t>подходы). </a:t>
            </a:r>
            <a:r>
              <a:rPr lang="ru-RU" sz="2800" dirty="0" err="1" smtClean="0"/>
              <a:t>Адверзивные</a:t>
            </a:r>
            <a:r>
              <a:rPr lang="ru-RU" sz="2800" dirty="0" smtClean="0"/>
              <a:t> препараты.</a:t>
            </a:r>
            <a:endParaRPr lang="ru-RU" dirty="0"/>
          </a:p>
        </p:txBody>
      </p:sp>
      <p:pic>
        <p:nvPicPr>
          <p:cNvPr id="6148" name="Picture 4" descr="https://otvet.imgsmail.ru/download/256516174_00faa03a21b87c87247d4409080431c7_8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062" y="1910398"/>
            <a:ext cx="8154987" cy="500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0907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/>
              <a:t>Комплексное лечение заболеваний, связанных с </a:t>
            </a:r>
            <a:r>
              <a:rPr lang="ru-RU" b="1" u="sng" dirty="0" smtClean="0"/>
              <a:t>ПАВ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/>
              <a:t>Компоненты комплексных лечебно-профилактических программ</a:t>
            </a:r>
            <a:endParaRPr lang="ru-RU" sz="2400" dirty="0"/>
          </a:p>
          <a:p>
            <a:pPr lvl="1"/>
            <a:r>
              <a:rPr lang="ru-RU" dirty="0"/>
              <a:t>Индивидуальная и групповая терапия</a:t>
            </a:r>
            <a:endParaRPr lang="ru-RU" sz="2000" dirty="0"/>
          </a:p>
          <a:p>
            <a:pPr lvl="1"/>
            <a:r>
              <a:rPr lang="ru-RU" dirty="0"/>
              <a:t>Терапия отвращения и скрытая сенсибилизация</a:t>
            </a:r>
            <a:endParaRPr lang="ru-RU" sz="2000" dirty="0"/>
          </a:p>
          <a:p>
            <a:pPr lvl="1"/>
            <a:r>
              <a:rPr lang="ru-RU" dirty="0"/>
              <a:t>Управление на случай непредвиденных обстоятельств</a:t>
            </a:r>
            <a:endParaRPr lang="ru-RU" sz="2000" dirty="0"/>
          </a:p>
          <a:p>
            <a:pPr lvl="1"/>
            <a:r>
              <a:rPr lang="ru-RU" dirty="0"/>
              <a:t>Укрепление сообщества</a:t>
            </a:r>
            <a:endParaRPr lang="ru-RU" sz="2000" dirty="0"/>
          </a:p>
          <a:p>
            <a:pPr lvl="2"/>
            <a:r>
              <a:rPr lang="ru-RU" dirty="0"/>
              <a:t>Участие семьи</a:t>
            </a:r>
            <a:endParaRPr lang="ru-RU" sz="1800" dirty="0"/>
          </a:p>
          <a:p>
            <a:pPr lvl="2"/>
            <a:r>
              <a:rPr lang="ru-RU" dirty="0"/>
              <a:t>Занятость / образование</a:t>
            </a:r>
            <a:endParaRPr lang="ru-RU" sz="1800" dirty="0"/>
          </a:p>
          <a:p>
            <a:pPr lvl="2"/>
            <a:r>
              <a:rPr lang="ru-RU" dirty="0"/>
              <a:t>Отдых</a:t>
            </a:r>
            <a:endParaRPr lang="ru-RU" sz="1800" dirty="0"/>
          </a:p>
          <a:p>
            <a:pPr lvl="1"/>
            <a:r>
              <a:rPr lang="ru-RU" dirty="0"/>
              <a:t>Профилактика рецидивов</a:t>
            </a:r>
            <a:endParaRPr lang="ru-RU" sz="2000" dirty="0"/>
          </a:p>
          <a:p>
            <a:r>
              <a:rPr lang="ru-RU" dirty="0"/>
              <a:t>Превентивные меры через образование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5568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depts.ttu.edu/hs/images/centers_slider/neuroimag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421340"/>
            <a:ext cx="10848171" cy="4436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go3.imgsmail.ru/imgpreview?key=1ed87f3e14b7e235&amp;mb=imgdb_preview_658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2487" y="68262"/>
            <a:ext cx="4913206" cy="367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351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2935289" cy="1400530"/>
          </a:xfrm>
        </p:spPr>
        <p:txBody>
          <a:bodyPr/>
          <a:lstStyle/>
          <a:p>
            <a:r>
              <a:rPr lang="ru-RU" sz="2400" dirty="0" smtClean="0"/>
              <a:t>Благодарю за внимание!</a:t>
            </a:r>
            <a:endParaRPr lang="ru-RU" sz="2400" dirty="0"/>
          </a:p>
        </p:txBody>
      </p:sp>
      <p:pic>
        <p:nvPicPr>
          <p:cNvPr id="7174" name="Picture 6" descr="http://ecolabspb.ru/wp-content/uploads/2014/01/happy_new_yea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772" y="0"/>
            <a:ext cx="77972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7264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88900"/>
            <a:ext cx="9920289" cy="8382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4</a:t>
            </a:r>
            <a:r>
              <a:rPr lang="en-US" sz="2800" b="1" dirty="0" smtClean="0"/>
              <a:t>D</a:t>
            </a:r>
            <a:r>
              <a:rPr lang="ru-RU" sz="2800" b="1" dirty="0" smtClean="0"/>
              <a:t> </a:t>
            </a:r>
            <a:r>
              <a:rPr lang="ru-RU" sz="2800" b="1" dirty="0" smtClean="0"/>
              <a:t>микрососудистая визуализация </a:t>
            </a:r>
            <a:r>
              <a:rPr lang="ru-RU" sz="2800" b="1" dirty="0" smtClean="0"/>
              <a:t>на</a:t>
            </a:r>
            <a:r>
              <a:rPr lang="en-US" sz="2800" b="1" dirty="0" smtClean="0"/>
              <a:t> </a:t>
            </a:r>
            <a:r>
              <a:rPr lang="ru-RU" sz="2800" b="1" dirty="0" smtClean="0"/>
              <a:t>основе</a:t>
            </a:r>
            <a:r>
              <a:rPr lang="ru-RU" sz="2800" b="1" dirty="0"/>
              <a:t> </a:t>
            </a:r>
            <a:r>
              <a:rPr lang="ru-RU" sz="2800" b="1" dirty="0" smtClean="0"/>
              <a:t>сверхбыстрой доплеровской </a:t>
            </a:r>
            <a:r>
              <a:rPr lang="ru-RU" sz="2800" b="1" dirty="0" smtClean="0"/>
              <a:t>томографии</a:t>
            </a:r>
            <a:r>
              <a:rPr lang="ru-RU" sz="2800" b="1" dirty="0"/>
              <a:t>.</a:t>
            </a:r>
            <a:endParaRPr lang="ru-RU" sz="2800" dirty="0"/>
          </a:p>
        </p:txBody>
      </p:sp>
      <p:pic>
        <p:nvPicPr>
          <p:cNvPr id="3076" name="Picture 4" descr="Angio4D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1122" y="939800"/>
            <a:ext cx="9666226" cy="593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026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rpp.nashaucheba.ru/pars_docs/refs/40/39546/img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44" y="0"/>
            <a:ext cx="10015883" cy="6117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563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336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Нейробиологическая модель формирования зависимости от ПАВ</a:t>
            </a:r>
            <a:endParaRPr lang="ru-RU" sz="3600" dirty="0"/>
          </a:p>
        </p:txBody>
      </p:sp>
      <p:pic>
        <p:nvPicPr>
          <p:cNvPr id="2050" name="Picture 2" descr="P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474" y="2052638"/>
            <a:ext cx="4506827" cy="419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4040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188" y="215721"/>
            <a:ext cx="11814262" cy="6642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27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5611" y="283335"/>
            <a:ext cx="10568189" cy="5893628"/>
          </a:xfrm>
        </p:spPr>
        <p:txBody>
          <a:bodyPr>
            <a:noAutofit/>
          </a:bodyPr>
          <a:lstStyle/>
          <a:p>
            <a:r>
              <a:rPr lang="ru-RU" sz="1800" dirty="0"/>
              <a:t>06 Психические и поведенческие расстройства</a:t>
            </a:r>
          </a:p>
          <a:p>
            <a:r>
              <a:rPr lang="ru-RU" sz="1800" u="sng" dirty="0" smtClean="0">
                <a:hlinkClick r:id="rId2"/>
              </a:rPr>
              <a:t>Классы МКБ 11/</a:t>
            </a:r>
            <a:endParaRPr lang="ru-RU" sz="1800" dirty="0" smtClean="0"/>
          </a:p>
          <a:p>
            <a:r>
              <a:rPr lang="ru-RU" sz="1800" u="sng" dirty="0" smtClean="0">
                <a:hlinkClick r:id="rId3"/>
              </a:rPr>
              <a:t>Нарушения </a:t>
            </a:r>
            <a:r>
              <a:rPr lang="ru-RU" sz="1800" u="sng" dirty="0">
                <a:hlinkClick r:id="rId3"/>
              </a:rPr>
              <a:t>психического </a:t>
            </a:r>
            <a:r>
              <a:rPr lang="ru-RU" sz="1800" u="sng" dirty="0" smtClean="0">
                <a:hlinkClick r:id="rId3"/>
              </a:rPr>
              <a:t>развития</a:t>
            </a:r>
            <a:endParaRPr lang="ru-RU" sz="1800" dirty="0"/>
          </a:p>
          <a:p>
            <a:r>
              <a:rPr lang="ru-RU" sz="1800" u="sng" dirty="0" smtClean="0">
                <a:hlinkClick r:id="rId4"/>
              </a:rPr>
              <a:t>Шизофрения и другие преимущественно психотические расстройства</a:t>
            </a:r>
            <a:endParaRPr lang="ru-RU" sz="1800" dirty="0" smtClean="0"/>
          </a:p>
          <a:p>
            <a:r>
              <a:rPr lang="ru-RU" sz="1800" u="sng" dirty="0" smtClean="0">
                <a:hlinkClick r:id="rId5"/>
              </a:rPr>
              <a:t>Кататония</a:t>
            </a:r>
            <a:endParaRPr lang="ru-RU" sz="1800" dirty="0" smtClean="0"/>
          </a:p>
          <a:p>
            <a:r>
              <a:rPr lang="ru-RU" sz="1800" u="sng" dirty="0" smtClean="0">
                <a:hlinkClick r:id="rId6"/>
              </a:rPr>
              <a:t>Аффективные расстройства</a:t>
            </a:r>
            <a:endParaRPr lang="ru-RU" sz="1800" dirty="0"/>
          </a:p>
          <a:p>
            <a:r>
              <a:rPr lang="ru-RU" sz="1800" u="sng" dirty="0" smtClean="0">
                <a:hlinkClick r:id="rId7"/>
              </a:rPr>
              <a:t>Тревожные и связанные со страхом расстройства</a:t>
            </a:r>
            <a:endParaRPr lang="ru-RU" sz="1800" dirty="0" smtClean="0"/>
          </a:p>
          <a:p>
            <a:r>
              <a:rPr lang="ru-RU" sz="1800" u="sng" dirty="0" smtClean="0">
                <a:hlinkClick r:id="rId8"/>
              </a:rPr>
              <a:t>Обсессивно-</a:t>
            </a:r>
            <a:r>
              <a:rPr lang="ru-RU" sz="1800" u="sng" dirty="0" err="1" smtClean="0">
                <a:hlinkClick r:id="rId8"/>
              </a:rPr>
              <a:t>компульсивные</a:t>
            </a:r>
            <a:r>
              <a:rPr lang="ru-RU" sz="1800" u="sng" dirty="0" smtClean="0">
                <a:hlinkClick r:id="rId8"/>
              </a:rPr>
              <a:t> и сходные расстройства</a:t>
            </a:r>
            <a:endParaRPr lang="ru-RU" sz="1800" dirty="0" smtClean="0"/>
          </a:p>
          <a:p>
            <a:r>
              <a:rPr lang="ru-RU" sz="1800" u="sng" dirty="0" smtClean="0">
                <a:hlinkClick r:id="rId9"/>
              </a:rPr>
              <a:t>Расстройства, связанные со стрессом</a:t>
            </a:r>
            <a:endParaRPr lang="ru-RU" sz="1800" dirty="0" smtClean="0"/>
          </a:p>
          <a:p>
            <a:r>
              <a:rPr lang="ru-RU" sz="1800" u="sng" dirty="0" err="1" smtClean="0">
                <a:hlinkClick r:id="rId10"/>
              </a:rPr>
              <a:t>Диссоциативные</a:t>
            </a:r>
            <a:r>
              <a:rPr lang="ru-RU" sz="1800" u="sng" dirty="0" smtClean="0">
                <a:hlinkClick r:id="rId10"/>
              </a:rPr>
              <a:t> расстройства</a:t>
            </a:r>
            <a:endParaRPr lang="ru-RU" sz="1800" dirty="0" smtClean="0"/>
          </a:p>
          <a:p>
            <a:r>
              <a:rPr lang="ru-RU" sz="1800" u="sng" dirty="0" smtClean="0">
                <a:hlinkClick r:id="rId11"/>
              </a:rPr>
              <a:t>Расстройства питания и пищевого поведения</a:t>
            </a:r>
            <a:endParaRPr lang="ru-RU" sz="1800" dirty="0" smtClean="0"/>
          </a:p>
          <a:p>
            <a:r>
              <a:rPr lang="ru-RU" sz="1800" u="sng" dirty="0" smtClean="0">
                <a:hlinkClick r:id="rId12"/>
              </a:rPr>
              <a:t>Расстройства физиологических отправлений</a:t>
            </a:r>
            <a:endParaRPr lang="ru-RU" sz="1800" dirty="0" smtClean="0"/>
          </a:p>
          <a:p>
            <a:r>
              <a:rPr lang="ru-RU" sz="1800" u="sng" dirty="0" smtClean="0">
                <a:hlinkClick r:id="rId13"/>
              </a:rPr>
              <a:t>Болезни </a:t>
            </a:r>
            <a:r>
              <a:rPr lang="ru-RU" sz="1800" u="sng" dirty="0">
                <a:hlinkClick r:id="rId13"/>
              </a:rPr>
              <a:t>телесного </a:t>
            </a:r>
            <a:r>
              <a:rPr lang="ru-RU" sz="1800" u="sng" dirty="0" err="1">
                <a:hlinkClick r:id="rId13"/>
              </a:rPr>
              <a:t>дистресса</a:t>
            </a:r>
            <a:r>
              <a:rPr lang="ru-RU" sz="1800" u="sng" dirty="0">
                <a:hlinkClick r:id="rId13"/>
              </a:rPr>
              <a:t> или телесного переживания</a:t>
            </a:r>
            <a:endParaRPr lang="ru-RU" sz="1800" dirty="0"/>
          </a:p>
          <a:p>
            <a:r>
              <a:rPr lang="ru-RU" sz="1800" dirty="0" smtClean="0"/>
              <a:t>6F2Z Психические и поведенческие расстройства, неуточненные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06578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1595</TotalTime>
  <Words>717</Words>
  <Application>Microsoft Office PowerPoint</Application>
  <PresentationFormat>Широкоэкранный</PresentationFormat>
  <Paragraphs>187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Arial</vt:lpstr>
      <vt:lpstr>Century Gothic</vt:lpstr>
      <vt:lpstr>Times New Roman</vt:lpstr>
      <vt:lpstr>Wingdings 3</vt:lpstr>
      <vt:lpstr>Ион</vt:lpstr>
      <vt:lpstr>Современные тенденции диагностики и лечения  расстройств, связанных с употреблением психоактивных веществ    </vt:lpstr>
      <vt:lpstr>Основные моменты: </vt:lpstr>
      <vt:lpstr>Презентация PowerPoint</vt:lpstr>
      <vt:lpstr>4D микрососудистая визуализация на основе сверхбыстрой доплеровской томографии.</vt:lpstr>
      <vt:lpstr>Презентация PowerPoint</vt:lpstr>
      <vt:lpstr>Презентация PowerPoint</vt:lpstr>
      <vt:lpstr>Нейробиологическая модель формирования зависимости от ПАВ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Критерии тяжести расстройств, связанных с употреблением ПАВ </vt:lpstr>
      <vt:lpstr>Критерии тяжести  расстройств,  связанных с  употреблением ПАВ </vt:lpstr>
      <vt:lpstr>Презентация PowerPoint</vt:lpstr>
      <vt:lpstr>Презентация PowerPoint</vt:lpstr>
      <vt:lpstr>Презентация PowerPoint</vt:lpstr>
      <vt:lpstr>Презентация PowerPoint</vt:lpstr>
      <vt:lpstr>Целевые группы: — Пациенты с  установленным диагнозом наркологического заболевания, но  не  утратившие способности к  социально-психологической адаптации и резильентности*. Резильентность — это врожденное динамическое свойство личности, лежащие в основе способности преодолевать стрессы и трудные периоды конструктивным путем. Несмотря на то, что это свойство врожденное, его можно развивать. </vt:lpstr>
      <vt:lpstr>«График потребления ПАВ» — Time Line Followback (TLFB). </vt:lpstr>
      <vt:lpstr>Визуальная аналоговая шкала  влечения к ПАВ</vt:lpstr>
      <vt:lpstr>«Шкала клинической оценки абстинентного синдрома при алкогольной зависимости»   (англ. Clinical Institute Withdrawal Assessment for Alcohol, сокр. CIWA-Ar);</vt:lpstr>
      <vt:lpstr>Презентация PowerPoint</vt:lpstr>
      <vt:lpstr>Хроническая алкогольная интоксикация</vt:lpstr>
      <vt:lpstr>Противорецидивное и поддерживающее лечение расстройств, связанных с употреблением ПАВ (биологические подходы). Агонисты: </vt:lpstr>
      <vt:lpstr>Противорецидивное и поддерживающее лечение расстройств, связанных с употреблением ПАВ (биологические подходы). Антагонисты:</vt:lpstr>
      <vt:lpstr>Презентация PowerPoint</vt:lpstr>
      <vt:lpstr>Противорецидивное и поддерживающее лечение расстройств, связанных с употреблением ПАВ (биологические подходы). Адверзивные препараты.</vt:lpstr>
      <vt:lpstr>Комплексное лечение заболеваний, связанных с ПАВ</vt:lpstr>
      <vt:lpstr>Благодарю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тенденции диагностики и лечения психических расстройств, связанных с употреблением психоактивных веществ</dc:title>
  <dc:creator>Acer</dc:creator>
  <cp:lastModifiedBy>Acer</cp:lastModifiedBy>
  <cp:revision>35</cp:revision>
  <dcterms:created xsi:type="dcterms:W3CDTF">2018-12-19T06:04:58Z</dcterms:created>
  <dcterms:modified xsi:type="dcterms:W3CDTF">2018-12-20T09:16:53Z</dcterms:modified>
</cp:coreProperties>
</file>