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78" r:id="rId2"/>
    <p:sldId id="277" r:id="rId3"/>
    <p:sldId id="291" r:id="rId4"/>
    <p:sldId id="299" r:id="rId5"/>
    <p:sldId id="265" r:id="rId6"/>
    <p:sldId id="292" r:id="rId7"/>
    <p:sldId id="296" r:id="rId8"/>
    <p:sldId id="294" r:id="rId9"/>
    <p:sldId id="295" r:id="rId10"/>
    <p:sldId id="300" r:id="rId11"/>
    <p:sldId id="282" r:id="rId12"/>
    <p:sldId id="262" r:id="rId13"/>
    <p:sldId id="290" r:id="rId14"/>
    <p:sldId id="283" r:id="rId15"/>
    <p:sldId id="289" r:id="rId16"/>
    <p:sldId id="288" r:id="rId17"/>
    <p:sldId id="258" r:id="rId18"/>
    <p:sldId id="285" r:id="rId19"/>
    <p:sldId id="286" r:id="rId20"/>
    <p:sldId id="259" r:id="rId21"/>
    <p:sldId id="287" r:id="rId22"/>
    <p:sldId id="260" r:id="rId23"/>
    <p:sldId id="263" r:id="rId24"/>
    <p:sldId id="264" r:id="rId25"/>
    <p:sldId id="274" r:id="rId26"/>
    <p:sldId id="261" r:id="rId27"/>
    <p:sldId id="275" r:id="rId28"/>
    <p:sldId id="297" r:id="rId29"/>
    <p:sldId id="272" r:id="rId30"/>
    <p:sldId id="298" r:id="rId31"/>
    <p:sldId id="280" r:id="rId32"/>
    <p:sldId id="301" r:id="rId33"/>
    <p:sldId id="270" r:id="rId3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95" autoAdjust="0"/>
  </p:normalViewPr>
  <p:slideViewPr>
    <p:cSldViewPr snapToGrid="0">
      <p:cViewPr varScale="1">
        <p:scale>
          <a:sx n="96" d="100"/>
          <a:sy n="96" d="100"/>
        </p:scale>
        <p:origin x="8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BF1A1-85CC-452D-B931-1E5BAB3C1230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35BDB-C120-4DDF-B103-F29675AB2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209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A64C6-A871-4773-AD08-7CD806B26C6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873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35BDB-C120-4DDF-B103-F29675AB2B6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186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35BDB-C120-4DDF-B103-F29675AB2B6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40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35BDB-C120-4DDF-B103-F29675AB2B6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93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227071B9-CB96-4D63-8592-FD4BC0CE53A7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80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7A7F-B9DB-4E30-ACC4-CF8B31DC537C}" type="datetime1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81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E1E68-CA71-4614-B093-598CB6F804E5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82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6E60-45DD-4365-9947-58203B5BF241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843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35EA4-57C0-4BA0-AA55-32CA96EF5D84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736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12C23-8F2A-45B0-9B12-1FD0E63DF257}" type="datetime1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961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88E7-A3E0-41F7-A7B7-4BC2E85942DB}" type="datetime1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310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09595BBA-DEFE-4E5E-A8E4-708B3B4986B6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025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477F5331-5E12-4988-8E66-F20798196BDD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17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29A-BD3B-446D-B7FB-D1D771FA5E9F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69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C2952-E912-4E95-87D7-2B5B3D9A99B1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145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460D-9873-4442-B804-690909DBBA27}" type="datetime1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24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6483-5858-41B6-8E72-238D8538DF59}" type="datetime1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05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2DEAE-EF9E-4527-A682-5AD21F70E71F}" type="datetime1">
              <a:rPr lang="ru-RU" smtClean="0"/>
              <a:t>11.12.2018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11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DD39-5E2D-4450-AC4A-25A20EA3C89A}" type="datetime1">
              <a:rPr lang="ru-RU" smtClean="0"/>
              <a:t>11.12.2018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6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C5258-0E3F-4625-9F7E-C0B203372601}" type="datetime1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546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1D97C-752D-4B0D-A923-2825B16A59DA}" type="datetime1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08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1C81EF8-8095-4E92-8DAF-D1F038CAFE23}" type="datetime1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5A706AD-7CE7-45F8-8D21-D559F2ED1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917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0003" y="752165"/>
            <a:ext cx="9951852" cy="2913747"/>
          </a:xfrm>
        </p:spPr>
        <p:txBody>
          <a:bodyPr>
            <a:normAutofit/>
          </a:bodyPr>
          <a:lstStyle/>
          <a:p>
            <a:r>
              <a:rPr lang="ru-RU" dirty="0" smtClean="0"/>
              <a:t>Анализ деятельности химико-токсикологической лаборатории диспансера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459" y="4333103"/>
            <a:ext cx="10890422" cy="188646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1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Химико-токсикологической лабораторией  ГАУЗ «ООКНД», врач Клинической лабораторной Диагностики Лихачева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Ю.В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г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Оренбург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2248" y="599870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30903" y="551573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b="1" smtClean="0"/>
              <a:t>1</a:t>
            </a:fld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207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Нововведения  лаборатории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232" y="2124205"/>
            <a:ext cx="11911914" cy="4637901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внутри-лабораторной системы исследования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хроматограмм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контроля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исследования на наркотические и психотропные вещества, этанола и суррогатов (ведение в электронном виде).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порядка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лаборатории ГАУЗ «ООКНД» и лаборатории ЭКЦ УМВД по Оренбургской области для обмена необходимой информацией в случае выявления новых или давно не встречающихся психактивных веществ. ( 2017)  </a:t>
            </a:r>
          </a:p>
          <a:p>
            <a:pPr lvl="0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и внедрили в работу рекомендации по порядку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химико-токсикологических исследований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медицинских организациях города и области с целью исполнения соответствующих приказов и нормативных документов, во избежание конфликтных ситуаций (2017-2018).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3070" y="685424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6755" y="253284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872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724930"/>
            <a:ext cx="3715265" cy="5189837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dirty="0" smtClean="0"/>
              <a:t>Химико-токсикологической лабораторией </a:t>
            </a:r>
            <a:r>
              <a:rPr lang="ru-RU" sz="1800" dirty="0"/>
              <a:t>разработаны рекомендации по порядку проведения химико-токсикологических исследований, которые предоставлены для работы в наркологические кабинеты и </a:t>
            </a:r>
            <a:r>
              <a:rPr lang="ru-RU" sz="1800" dirty="0" smtClean="0"/>
              <a:t>медицинские </a:t>
            </a:r>
            <a:r>
              <a:rPr lang="ru-RU" sz="1800" dirty="0"/>
              <a:t>учреждения области.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600" b="1" dirty="0" smtClean="0"/>
              <a:t>Нарушение: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3200" b="1" dirty="0" smtClean="0"/>
              <a:t>Отсутствует контроль первого вскрытия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1" r="799" b="51752"/>
          <a:stretch/>
        </p:blipFill>
        <p:spPr>
          <a:xfrm>
            <a:off x="4516341" y="476739"/>
            <a:ext cx="6543923" cy="5892256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V="1">
            <a:off x="422031" y="6024878"/>
            <a:ext cx="46892" cy="55567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178" y="294656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32863" y="294656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11</a:t>
            </a:fld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7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95400"/>
            <a:ext cx="3931137" cy="2127738"/>
          </a:xfrm>
        </p:spPr>
        <p:txBody>
          <a:bodyPr/>
          <a:lstStyle/>
          <a:p>
            <a:r>
              <a:rPr lang="ru-RU" sz="3200" dirty="0" smtClean="0"/>
              <a:t>Правильное оформление биологического материала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 flipH="1">
            <a:off x="90616" y="6780162"/>
            <a:ext cx="372359" cy="42794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08" y="461108"/>
            <a:ext cx="5060731" cy="59396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8740" y="228601"/>
            <a:ext cx="1438781" cy="143878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76518" y="228601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552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3555" r="44992" b="71695"/>
          <a:stretch/>
        </p:blipFill>
        <p:spPr>
          <a:xfrm>
            <a:off x="5389995" y="507624"/>
            <a:ext cx="3861098" cy="556512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2068" y="897923"/>
            <a:ext cx="4196861" cy="4094205"/>
          </a:xfrm>
        </p:spPr>
        <p:txBody>
          <a:bodyPr/>
          <a:lstStyle/>
          <a:p>
            <a:r>
              <a:rPr lang="ru-RU" sz="3200" b="1" dirty="0" smtClean="0"/>
              <a:t>Нарушение: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Малое количество образца, сгусток.</a:t>
            </a:r>
            <a:br>
              <a:rPr lang="ru-RU" sz="3200" b="1" dirty="0" smtClean="0"/>
            </a:br>
            <a:r>
              <a:rPr lang="ru-RU" sz="3200" b="1" dirty="0" smtClean="0"/>
              <a:t>Кровь 15 мл, моча не мене 30 мл.</a:t>
            </a:r>
            <a:r>
              <a:rPr lang="ru-RU" b="1" dirty="0" smtClean="0"/>
              <a:t>  (в пенициллиновом флаконе около 15 мл, в двух флаконах не менее половины)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652739" y="5977010"/>
            <a:ext cx="68750" cy="957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87446" y="6304280"/>
            <a:ext cx="189292" cy="4786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1470" y="411886"/>
            <a:ext cx="1438781" cy="143878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87446" y="130236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3817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154" y="2415746"/>
            <a:ext cx="3730083" cy="1385277"/>
          </a:xfrm>
        </p:spPr>
        <p:txBody>
          <a:bodyPr/>
          <a:lstStyle/>
          <a:p>
            <a:r>
              <a:rPr lang="ru-RU" sz="4000" b="1" dirty="0" smtClean="0"/>
              <a:t>Нарушение: двойная этикетка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71816" y="6330462"/>
            <a:ext cx="181477" cy="6955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5840" y="442741"/>
            <a:ext cx="1438781" cy="14387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956" y="500348"/>
            <a:ext cx="4363059" cy="583011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62554" y="205113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1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1850" r="309" b="50896"/>
          <a:stretch/>
        </p:blipFill>
        <p:spPr>
          <a:xfrm>
            <a:off x="4858553" y="309230"/>
            <a:ext cx="5842399" cy="58668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4917" y="482224"/>
            <a:ext cx="1438781" cy="143878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329" y="1721708"/>
            <a:ext cx="3748671" cy="2201720"/>
          </a:xfrm>
        </p:spPr>
        <p:txBody>
          <a:bodyPr/>
          <a:lstStyle/>
          <a:p>
            <a:r>
              <a:rPr lang="ru-RU" sz="3200" b="1" dirty="0" smtClean="0"/>
              <a:t>Множественные нарушения</a:t>
            </a:r>
            <a:br>
              <a:rPr lang="ru-RU" sz="3200" b="1" dirty="0" smtClean="0"/>
            </a:br>
            <a:r>
              <a:rPr lang="ru-RU" b="1" dirty="0" smtClean="0"/>
              <a:t>-отсутствие этикетки</a:t>
            </a:r>
            <a:br>
              <a:rPr lang="ru-RU" b="1" dirty="0" smtClean="0"/>
            </a:br>
            <a:r>
              <a:rPr lang="ru-RU" b="1" dirty="0" smtClean="0"/>
              <a:t>-контроля первого вскрытия</a:t>
            </a:r>
            <a:br>
              <a:rPr lang="ru-RU" b="1" dirty="0" smtClean="0"/>
            </a:br>
            <a:r>
              <a:rPr lang="ru-RU" b="1" dirty="0" smtClean="0"/>
              <a:t>- один экземпляр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 flipV="1">
            <a:off x="10925492" y="6019798"/>
            <a:ext cx="69598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81230" y="6338863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02378" y="213351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98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3" t="17785" r="17343" b="32658"/>
          <a:stretch/>
        </p:blipFill>
        <p:spPr>
          <a:xfrm>
            <a:off x="4374291" y="955589"/>
            <a:ext cx="7468882" cy="42919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578" y="427334"/>
            <a:ext cx="1438781" cy="143878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4893" y="1083520"/>
            <a:ext cx="4012275" cy="1565189"/>
          </a:xfrm>
        </p:spPr>
        <p:txBody>
          <a:bodyPr/>
          <a:lstStyle/>
          <a:p>
            <a:r>
              <a:rPr lang="ru-RU" b="1" dirty="0" smtClean="0"/>
              <a:t>Нарушение:</a:t>
            </a:r>
            <a:br>
              <a:rPr lang="ru-RU" b="1" dirty="0" smtClean="0"/>
            </a:br>
            <a:r>
              <a:rPr lang="ru-RU" b="1" dirty="0" smtClean="0"/>
              <a:t>Нет доступа к просмотру подписи освидетельствованного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 flipV="1">
            <a:off x="11925861" y="6426198"/>
            <a:ext cx="6293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54893" y="3548184"/>
            <a:ext cx="3415322" cy="271975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Исключение: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состояние нарушения сознания ,указанного в направлении в графе дополнительные сведения.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10616" y="187902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03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3006" y="678380"/>
            <a:ext cx="4546832" cy="472040"/>
          </a:xfrm>
        </p:spPr>
        <p:txBody>
          <a:bodyPr/>
          <a:lstStyle/>
          <a:p>
            <a:r>
              <a:rPr lang="ru-RU" dirty="0" smtClean="0"/>
              <a:t>Оформление направления</a:t>
            </a:r>
            <a:endParaRPr lang="ru-RU" dirty="0"/>
          </a:p>
        </p:txBody>
      </p:sp>
      <p:pic>
        <p:nvPicPr>
          <p:cNvPr id="17" name="Объект 1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18584" y="395767"/>
            <a:ext cx="4804611" cy="6070563"/>
          </a:xfrm>
          <a:prstGeom prst="rect">
            <a:avLst/>
          </a:prstGeom>
        </p:spPr>
      </p:pic>
      <p:sp>
        <p:nvSpPr>
          <p:cNvPr id="16" name="Текст 15"/>
          <p:cNvSpPr>
            <a:spLocks noGrp="1"/>
          </p:cNvSpPr>
          <p:nvPr>
            <p:ph type="body" sz="half" idx="2"/>
          </p:nvPr>
        </p:nvSpPr>
        <p:spPr>
          <a:xfrm>
            <a:off x="453006" y="1044741"/>
            <a:ext cx="4521666" cy="5339281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В направлении в графе </a:t>
            </a:r>
            <a:r>
              <a:rPr lang="ru-RU" sz="1600" dirty="0" smtClean="0">
                <a:solidFill>
                  <a:schemeClr val="bg1"/>
                </a:solidFill>
              </a:rPr>
              <a:t>«</a:t>
            </a:r>
            <a:r>
              <a:rPr lang="ru-RU" sz="1600" b="1" dirty="0" smtClean="0">
                <a:solidFill>
                  <a:schemeClr val="bg1"/>
                </a:solidFill>
              </a:rPr>
              <a:t>дополнительные сведения</a:t>
            </a:r>
            <a:r>
              <a:rPr lang="ru-RU" sz="1600" dirty="0" smtClean="0">
                <a:solidFill>
                  <a:schemeClr val="bg1"/>
                </a:solidFill>
              </a:rPr>
              <a:t>» </a:t>
            </a:r>
            <a:r>
              <a:rPr lang="ru-RU" sz="1600" dirty="0">
                <a:solidFill>
                  <a:schemeClr val="bg1"/>
                </a:solidFill>
              </a:rPr>
              <a:t>указывать, всю возможную информацию об обследуемом:</a:t>
            </a:r>
          </a:p>
          <a:p>
            <a:r>
              <a:rPr lang="ru-RU" sz="1600" b="1" dirty="0">
                <a:solidFill>
                  <a:schemeClr val="bg1"/>
                </a:solidFill>
              </a:rPr>
              <a:t>1.Канал поступления </a:t>
            </a:r>
            <a:r>
              <a:rPr lang="ru-RU" sz="1600" dirty="0">
                <a:solidFill>
                  <a:schemeClr val="bg1"/>
                </a:solidFill>
              </a:rPr>
              <a:t>(по линии МВД, </a:t>
            </a:r>
            <a:r>
              <a:rPr lang="ru-RU" sz="1600" dirty="0" smtClean="0">
                <a:solidFill>
                  <a:schemeClr val="bg1"/>
                </a:solidFill>
              </a:rPr>
              <a:t>ФСКН </a:t>
            </a:r>
            <a:r>
              <a:rPr lang="ru-RU" sz="1600" dirty="0">
                <a:solidFill>
                  <a:schemeClr val="bg1"/>
                </a:solidFill>
              </a:rPr>
              <a:t>и т.п.)</a:t>
            </a:r>
          </a:p>
          <a:p>
            <a:r>
              <a:rPr lang="ru-RU" sz="1600" b="1" dirty="0">
                <a:solidFill>
                  <a:schemeClr val="bg1"/>
                </a:solidFill>
              </a:rPr>
              <a:t>2.Клиника</a:t>
            </a:r>
            <a:r>
              <a:rPr lang="ru-RU" sz="1600" dirty="0">
                <a:solidFill>
                  <a:schemeClr val="bg1"/>
                </a:solidFill>
              </a:rPr>
              <a:t> (следы от инъекций, нарушении зрения при отравлении метанолом, нарушения сознания, запах ацетона, </a:t>
            </a:r>
            <a:r>
              <a:rPr lang="ru-RU" sz="1600" dirty="0" smtClean="0">
                <a:solidFill>
                  <a:schemeClr val="bg1"/>
                </a:solidFill>
              </a:rPr>
              <a:t>диагноз, ДТП … </a:t>
            </a:r>
            <a:r>
              <a:rPr lang="ru-RU" sz="1600" dirty="0">
                <a:solidFill>
                  <a:schemeClr val="bg1"/>
                </a:solidFill>
              </a:rPr>
              <a:t>и прочее)</a:t>
            </a:r>
          </a:p>
          <a:p>
            <a:r>
              <a:rPr lang="ru-RU" sz="1600" b="1" dirty="0">
                <a:solidFill>
                  <a:schemeClr val="bg1"/>
                </a:solidFill>
              </a:rPr>
              <a:t>3. Другую полезную информацию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 </a:t>
            </a:r>
            <a:r>
              <a:rPr lang="ru-RU" sz="1600" dirty="0">
                <a:solidFill>
                  <a:schemeClr val="bg1"/>
                </a:solidFill>
              </a:rPr>
              <a:t>значения выдоха и результат тестов на фальсификацию, обнаружен порошок, трава, ампулы и т.п., со слов употреблял таблетки или наркотики и т.п., подозрение на употребление…, сколько часов с момента приема до отбора </a:t>
            </a:r>
            <a:r>
              <a:rPr lang="ru-RU" sz="1600" dirty="0" err="1">
                <a:solidFill>
                  <a:schemeClr val="bg1"/>
                </a:solidFill>
              </a:rPr>
              <a:t>биосреды</a:t>
            </a:r>
            <a:r>
              <a:rPr lang="ru-RU" sz="1600" dirty="0">
                <a:solidFill>
                  <a:schemeClr val="bg1"/>
                </a:solidFill>
              </a:rPr>
              <a:t>. </a:t>
            </a:r>
          </a:p>
          <a:p>
            <a:r>
              <a:rPr lang="ru-RU" sz="1600" dirty="0">
                <a:solidFill>
                  <a:schemeClr val="bg1"/>
                </a:solidFill>
              </a:rPr>
              <a:t>4</a:t>
            </a:r>
            <a:r>
              <a:rPr lang="ru-RU" sz="1600" dirty="0" smtClean="0">
                <a:solidFill>
                  <a:schemeClr val="bg1"/>
                </a:solidFill>
              </a:rPr>
              <a:t>.Контактный телефон для РБ и ГБ.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05074" y="280736"/>
            <a:ext cx="8333873" cy="23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    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188" y="186621"/>
            <a:ext cx="1438781" cy="143878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427838" y="348811"/>
            <a:ext cx="687897" cy="565589"/>
          </a:xfrm>
        </p:spPr>
        <p:txBody>
          <a:bodyPr/>
          <a:lstStyle/>
          <a:p>
            <a:fld id="{95A706AD-7CE7-45F8-8D21-D559F2ED1672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5259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68620" y="567577"/>
            <a:ext cx="3321539" cy="5502019"/>
          </a:xfrm>
        </p:spPr>
        <p:txBody>
          <a:bodyPr/>
          <a:lstStyle/>
          <a:p>
            <a:r>
              <a:rPr lang="ru-RU" sz="3200" b="1" dirty="0" smtClean="0"/>
              <a:t>Нарушение:</a:t>
            </a:r>
            <a:br>
              <a:rPr lang="ru-RU" sz="3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отсутствие целостности флакона </a:t>
            </a:r>
            <a:r>
              <a:rPr lang="ru-RU" dirty="0"/>
              <a:t>и </a:t>
            </a:r>
            <a:r>
              <a:rPr lang="ru-RU" sz="3200" b="1" dirty="0" smtClean="0"/>
              <a:t>наличие загрязнений</a:t>
            </a:r>
            <a:r>
              <a:rPr lang="ru-RU" dirty="0" smtClean="0"/>
              <a:t> сопроводительной документации и  </a:t>
            </a:r>
            <a:r>
              <a:rPr lang="ru-RU" dirty="0"/>
              <a:t>этикеток </a:t>
            </a:r>
            <a:r>
              <a:rPr lang="ru-RU" dirty="0" smtClean="0"/>
              <a:t>на  </a:t>
            </a:r>
            <a:r>
              <a:rPr lang="ru-RU" dirty="0"/>
              <a:t>пробирках </a:t>
            </a:r>
            <a:r>
              <a:rPr lang="ru-RU" dirty="0" smtClean="0"/>
              <a:t>с </a:t>
            </a:r>
            <a:r>
              <a:rPr lang="ru-RU" dirty="0"/>
              <a:t>образцом мочи или крови;</a:t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538" y="6361430"/>
            <a:ext cx="84137" cy="66039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 flipV="1">
            <a:off x="318708" y="6323232"/>
            <a:ext cx="7206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61" y="450849"/>
            <a:ext cx="7572375" cy="5943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2248" y="450849"/>
            <a:ext cx="1438781" cy="143878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294168" y="320442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302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770" y="411886"/>
            <a:ext cx="1438781" cy="143878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9426" y="1021491"/>
            <a:ext cx="3240639" cy="5424722"/>
          </a:xfrm>
        </p:spPr>
        <p:txBody>
          <a:bodyPr/>
          <a:lstStyle/>
          <a:p>
            <a:r>
              <a:rPr lang="ru-RU" sz="2800" b="1" dirty="0" smtClean="0"/>
              <a:t>Наличие двух флаконов  одной перемешанной </a:t>
            </a:r>
            <a:r>
              <a:rPr lang="ru-RU" sz="2800" b="1" dirty="0" err="1" smtClean="0"/>
              <a:t>биосреды</a:t>
            </a:r>
            <a:r>
              <a:rPr lang="ru-RU" sz="2800" b="1" dirty="0" smtClean="0"/>
              <a:t>.</a:t>
            </a:r>
            <a:br>
              <a:rPr lang="ru-RU" sz="2800" b="1" dirty="0" smtClean="0"/>
            </a:br>
            <a:r>
              <a:rPr lang="ru-RU" sz="2800" b="1" dirty="0" smtClean="0"/>
              <a:t>Нарушение:</a:t>
            </a:r>
            <a:br>
              <a:rPr lang="ru-RU" sz="2800" b="1" dirty="0" smtClean="0"/>
            </a:br>
            <a:r>
              <a:rPr lang="ru-RU" sz="2000" dirty="0" smtClean="0"/>
              <a:t>-</a:t>
            </a:r>
            <a:r>
              <a:rPr lang="ru-RU" dirty="0" smtClean="0"/>
              <a:t>разная по цвету </a:t>
            </a:r>
            <a:br>
              <a:rPr lang="ru-RU" dirty="0" smtClean="0"/>
            </a:br>
            <a:r>
              <a:rPr lang="ru-RU" dirty="0"/>
              <a:t>-</a:t>
            </a:r>
            <a:r>
              <a:rPr lang="ru-RU" dirty="0" smtClean="0"/>
              <a:t>проведении </a:t>
            </a:r>
            <a:r>
              <a:rPr lang="ru-RU" dirty="0"/>
              <a:t>дополнительных исследований (цвет </a:t>
            </a:r>
            <a:r>
              <a:rPr lang="ru-RU" dirty="0" err="1"/>
              <a:t>биосред</a:t>
            </a:r>
            <a:r>
              <a:rPr lang="ru-RU" dirty="0"/>
              <a:t>, рН, уд. вес, уровень </a:t>
            </a:r>
            <a:r>
              <a:rPr lang="ru-RU" dirty="0" err="1"/>
              <a:t>креатинина</a:t>
            </a:r>
            <a:r>
              <a:rPr lang="ru-RU" dirty="0"/>
              <a:t>, температура</a:t>
            </a:r>
            <a:r>
              <a:rPr lang="ru-RU" dirty="0" smtClean="0"/>
              <a:t>);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1015" y="6624319"/>
            <a:ext cx="42203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92" y="1732639"/>
            <a:ext cx="8118776" cy="3350108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0898658" y="5890054"/>
            <a:ext cx="72553" cy="12974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894075" y="157645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049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ctrTitle"/>
          </p:nvPr>
        </p:nvSpPr>
        <p:spPr>
          <a:xfrm>
            <a:off x="640862" y="515924"/>
            <a:ext cx="10738338" cy="416618"/>
          </a:xfrm>
        </p:spPr>
        <p:txBody>
          <a:bodyPr/>
          <a:lstStyle/>
          <a:p>
            <a:r>
              <a:rPr lang="ru-RU" sz="2000" b="1" dirty="0" smtClean="0"/>
              <a:t>Население Оренбургской области  на 01.01.2018 составляет 1 977 720 человек.</a:t>
            </a:r>
            <a:endParaRPr lang="ru-RU" sz="2000" b="1" dirty="0"/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Население Оренбургской области на 1.01.2017 составляет 1989589 человек.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341" y="993337"/>
            <a:ext cx="10199077" cy="5292953"/>
          </a:xfrm>
          <a:prstGeom prst="rect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1" name="Полилиния 10"/>
          <p:cNvSpPr/>
          <p:nvPr/>
        </p:nvSpPr>
        <p:spPr>
          <a:xfrm>
            <a:off x="3401307" y="2633035"/>
            <a:ext cx="1000369" cy="2144345"/>
          </a:xfrm>
          <a:custGeom>
            <a:avLst/>
            <a:gdLst>
              <a:gd name="connsiteX0" fmla="*/ 1000369 w 1000369"/>
              <a:gd name="connsiteY0" fmla="*/ 0 h 2493108"/>
              <a:gd name="connsiteX1" fmla="*/ 961292 w 1000369"/>
              <a:gd name="connsiteY1" fmla="*/ 7815 h 2493108"/>
              <a:gd name="connsiteX2" fmla="*/ 906584 w 1000369"/>
              <a:gd name="connsiteY2" fmla="*/ 31262 h 2493108"/>
              <a:gd name="connsiteX3" fmla="*/ 828430 w 1000369"/>
              <a:gd name="connsiteY3" fmla="*/ 39077 h 2493108"/>
              <a:gd name="connsiteX4" fmla="*/ 781538 w 1000369"/>
              <a:gd name="connsiteY4" fmla="*/ 62523 h 2493108"/>
              <a:gd name="connsiteX5" fmla="*/ 758092 w 1000369"/>
              <a:gd name="connsiteY5" fmla="*/ 93785 h 2493108"/>
              <a:gd name="connsiteX6" fmla="*/ 765907 w 1000369"/>
              <a:gd name="connsiteY6" fmla="*/ 187569 h 2493108"/>
              <a:gd name="connsiteX7" fmla="*/ 750277 w 1000369"/>
              <a:gd name="connsiteY7" fmla="*/ 359508 h 2493108"/>
              <a:gd name="connsiteX8" fmla="*/ 734646 w 1000369"/>
              <a:gd name="connsiteY8" fmla="*/ 414215 h 2493108"/>
              <a:gd name="connsiteX9" fmla="*/ 726830 w 1000369"/>
              <a:gd name="connsiteY9" fmla="*/ 445477 h 2493108"/>
              <a:gd name="connsiteX10" fmla="*/ 711200 w 1000369"/>
              <a:gd name="connsiteY10" fmla="*/ 468923 h 2493108"/>
              <a:gd name="connsiteX11" fmla="*/ 758092 w 1000369"/>
              <a:gd name="connsiteY11" fmla="*/ 500185 h 2493108"/>
              <a:gd name="connsiteX12" fmla="*/ 781538 w 1000369"/>
              <a:gd name="connsiteY12" fmla="*/ 515815 h 2493108"/>
              <a:gd name="connsiteX13" fmla="*/ 804984 w 1000369"/>
              <a:gd name="connsiteY13" fmla="*/ 523631 h 2493108"/>
              <a:gd name="connsiteX14" fmla="*/ 851877 w 1000369"/>
              <a:gd name="connsiteY14" fmla="*/ 554892 h 2493108"/>
              <a:gd name="connsiteX15" fmla="*/ 859692 w 1000369"/>
              <a:gd name="connsiteY15" fmla="*/ 578339 h 2493108"/>
              <a:gd name="connsiteX16" fmla="*/ 867507 w 1000369"/>
              <a:gd name="connsiteY16" fmla="*/ 625231 h 2493108"/>
              <a:gd name="connsiteX17" fmla="*/ 804984 w 1000369"/>
              <a:gd name="connsiteY17" fmla="*/ 656492 h 2493108"/>
              <a:gd name="connsiteX18" fmla="*/ 773723 w 1000369"/>
              <a:gd name="connsiteY18" fmla="*/ 695569 h 2493108"/>
              <a:gd name="connsiteX19" fmla="*/ 773723 w 1000369"/>
              <a:gd name="connsiteY19" fmla="*/ 789354 h 2493108"/>
              <a:gd name="connsiteX20" fmla="*/ 797169 w 1000369"/>
              <a:gd name="connsiteY20" fmla="*/ 804985 h 2493108"/>
              <a:gd name="connsiteX21" fmla="*/ 812800 w 1000369"/>
              <a:gd name="connsiteY21" fmla="*/ 828431 h 2493108"/>
              <a:gd name="connsiteX22" fmla="*/ 828430 w 1000369"/>
              <a:gd name="connsiteY22" fmla="*/ 859692 h 2493108"/>
              <a:gd name="connsiteX23" fmla="*/ 851877 w 1000369"/>
              <a:gd name="connsiteY23" fmla="*/ 867508 h 2493108"/>
              <a:gd name="connsiteX24" fmla="*/ 890953 w 1000369"/>
              <a:gd name="connsiteY24" fmla="*/ 937846 h 2493108"/>
              <a:gd name="connsiteX25" fmla="*/ 867507 w 1000369"/>
              <a:gd name="connsiteY25" fmla="*/ 953477 h 2493108"/>
              <a:gd name="connsiteX26" fmla="*/ 812800 w 1000369"/>
              <a:gd name="connsiteY26" fmla="*/ 969108 h 2493108"/>
              <a:gd name="connsiteX27" fmla="*/ 765907 w 1000369"/>
              <a:gd name="connsiteY27" fmla="*/ 992554 h 2493108"/>
              <a:gd name="connsiteX28" fmla="*/ 742461 w 1000369"/>
              <a:gd name="connsiteY28" fmla="*/ 1008185 h 2493108"/>
              <a:gd name="connsiteX29" fmla="*/ 703384 w 1000369"/>
              <a:gd name="connsiteY29" fmla="*/ 1016000 h 2493108"/>
              <a:gd name="connsiteX30" fmla="*/ 672123 w 1000369"/>
              <a:gd name="connsiteY30" fmla="*/ 1023815 h 2493108"/>
              <a:gd name="connsiteX31" fmla="*/ 609600 w 1000369"/>
              <a:gd name="connsiteY31" fmla="*/ 1039446 h 2493108"/>
              <a:gd name="connsiteX32" fmla="*/ 570523 w 1000369"/>
              <a:gd name="connsiteY32" fmla="*/ 1086339 h 2493108"/>
              <a:gd name="connsiteX33" fmla="*/ 531446 w 1000369"/>
              <a:gd name="connsiteY33" fmla="*/ 1125415 h 2493108"/>
              <a:gd name="connsiteX34" fmla="*/ 515815 w 1000369"/>
              <a:gd name="connsiteY34" fmla="*/ 1148862 h 2493108"/>
              <a:gd name="connsiteX35" fmla="*/ 500184 w 1000369"/>
              <a:gd name="connsiteY35" fmla="*/ 1289539 h 2493108"/>
              <a:gd name="connsiteX36" fmla="*/ 672123 w 1000369"/>
              <a:gd name="connsiteY36" fmla="*/ 1328615 h 2493108"/>
              <a:gd name="connsiteX37" fmla="*/ 695569 w 1000369"/>
              <a:gd name="connsiteY37" fmla="*/ 1375508 h 2493108"/>
              <a:gd name="connsiteX38" fmla="*/ 679938 w 1000369"/>
              <a:gd name="connsiteY38" fmla="*/ 1445846 h 2493108"/>
              <a:gd name="connsiteX39" fmla="*/ 633046 w 1000369"/>
              <a:gd name="connsiteY39" fmla="*/ 1461477 h 2493108"/>
              <a:gd name="connsiteX40" fmla="*/ 609600 w 1000369"/>
              <a:gd name="connsiteY40" fmla="*/ 1469292 h 2493108"/>
              <a:gd name="connsiteX41" fmla="*/ 539261 w 1000369"/>
              <a:gd name="connsiteY41" fmla="*/ 1524000 h 2493108"/>
              <a:gd name="connsiteX42" fmla="*/ 492369 w 1000369"/>
              <a:gd name="connsiteY42" fmla="*/ 1539631 h 2493108"/>
              <a:gd name="connsiteX43" fmla="*/ 414215 w 1000369"/>
              <a:gd name="connsiteY43" fmla="*/ 1531815 h 2493108"/>
              <a:gd name="connsiteX44" fmla="*/ 382953 w 1000369"/>
              <a:gd name="connsiteY44" fmla="*/ 1570892 h 2493108"/>
              <a:gd name="connsiteX45" fmla="*/ 312615 w 1000369"/>
              <a:gd name="connsiteY45" fmla="*/ 1633415 h 2493108"/>
              <a:gd name="connsiteX46" fmla="*/ 289169 w 1000369"/>
              <a:gd name="connsiteY46" fmla="*/ 1641231 h 2493108"/>
              <a:gd name="connsiteX47" fmla="*/ 265723 w 1000369"/>
              <a:gd name="connsiteY47" fmla="*/ 1656862 h 2493108"/>
              <a:gd name="connsiteX48" fmla="*/ 179753 w 1000369"/>
              <a:gd name="connsiteY48" fmla="*/ 1664677 h 2493108"/>
              <a:gd name="connsiteX49" fmla="*/ 187569 w 1000369"/>
              <a:gd name="connsiteY49" fmla="*/ 1719385 h 2493108"/>
              <a:gd name="connsiteX50" fmla="*/ 203200 w 1000369"/>
              <a:gd name="connsiteY50" fmla="*/ 1774092 h 2493108"/>
              <a:gd name="connsiteX51" fmla="*/ 226646 w 1000369"/>
              <a:gd name="connsiteY51" fmla="*/ 1828800 h 2493108"/>
              <a:gd name="connsiteX52" fmla="*/ 257907 w 1000369"/>
              <a:gd name="connsiteY52" fmla="*/ 1852246 h 2493108"/>
              <a:gd name="connsiteX53" fmla="*/ 304800 w 1000369"/>
              <a:gd name="connsiteY53" fmla="*/ 1867877 h 2493108"/>
              <a:gd name="connsiteX54" fmla="*/ 328246 w 1000369"/>
              <a:gd name="connsiteY54" fmla="*/ 1891323 h 2493108"/>
              <a:gd name="connsiteX55" fmla="*/ 304800 w 1000369"/>
              <a:gd name="connsiteY55" fmla="*/ 1953846 h 2493108"/>
              <a:gd name="connsiteX56" fmla="*/ 281353 w 1000369"/>
              <a:gd name="connsiteY56" fmla="*/ 1977292 h 2493108"/>
              <a:gd name="connsiteX57" fmla="*/ 195384 w 1000369"/>
              <a:gd name="connsiteY57" fmla="*/ 1992923 h 2493108"/>
              <a:gd name="connsiteX58" fmla="*/ 187569 w 1000369"/>
              <a:gd name="connsiteY58" fmla="*/ 2211754 h 2493108"/>
              <a:gd name="connsiteX59" fmla="*/ 156307 w 1000369"/>
              <a:gd name="connsiteY59" fmla="*/ 2250831 h 2493108"/>
              <a:gd name="connsiteX60" fmla="*/ 109415 w 1000369"/>
              <a:gd name="connsiteY60" fmla="*/ 2266462 h 2493108"/>
              <a:gd name="connsiteX61" fmla="*/ 85969 w 1000369"/>
              <a:gd name="connsiteY61" fmla="*/ 2258646 h 2493108"/>
              <a:gd name="connsiteX62" fmla="*/ 62523 w 1000369"/>
              <a:gd name="connsiteY62" fmla="*/ 2243015 h 2493108"/>
              <a:gd name="connsiteX63" fmla="*/ 39077 w 1000369"/>
              <a:gd name="connsiteY63" fmla="*/ 2266462 h 2493108"/>
              <a:gd name="connsiteX64" fmla="*/ 7815 w 1000369"/>
              <a:gd name="connsiteY64" fmla="*/ 2336800 h 2493108"/>
              <a:gd name="connsiteX65" fmla="*/ 0 w 1000369"/>
              <a:gd name="connsiteY65" fmla="*/ 2360246 h 2493108"/>
              <a:gd name="connsiteX66" fmla="*/ 15630 w 1000369"/>
              <a:gd name="connsiteY66" fmla="*/ 2414954 h 2493108"/>
              <a:gd name="connsiteX67" fmla="*/ 15630 w 1000369"/>
              <a:gd name="connsiteY67" fmla="*/ 2493108 h 249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00369" h="2493108">
                <a:moveTo>
                  <a:pt x="1000369" y="0"/>
                </a:moveTo>
                <a:cubicBezTo>
                  <a:pt x="987343" y="2605"/>
                  <a:pt x="973894" y="3614"/>
                  <a:pt x="961292" y="7815"/>
                </a:cubicBezTo>
                <a:cubicBezTo>
                  <a:pt x="935586" y="16383"/>
                  <a:pt x="931944" y="27360"/>
                  <a:pt x="906584" y="31262"/>
                </a:cubicBezTo>
                <a:cubicBezTo>
                  <a:pt x="880707" y="35243"/>
                  <a:pt x="854481" y="36472"/>
                  <a:pt x="828430" y="39077"/>
                </a:cubicBezTo>
                <a:cubicBezTo>
                  <a:pt x="809360" y="45433"/>
                  <a:pt x="796689" y="47372"/>
                  <a:pt x="781538" y="62523"/>
                </a:cubicBezTo>
                <a:cubicBezTo>
                  <a:pt x="772328" y="71734"/>
                  <a:pt x="765907" y="83364"/>
                  <a:pt x="758092" y="93785"/>
                </a:cubicBezTo>
                <a:cubicBezTo>
                  <a:pt x="760697" y="125046"/>
                  <a:pt x="765907" y="156199"/>
                  <a:pt x="765907" y="187569"/>
                </a:cubicBezTo>
                <a:cubicBezTo>
                  <a:pt x="765907" y="280121"/>
                  <a:pt x="767558" y="296143"/>
                  <a:pt x="750277" y="359508"/>
                </a:cubicBezTo>
                <a:cubicBezTo>
                  <a:pt x="745287" y="377805"/>
                  <a:pt x="739636" y="395918"/>
                  <a:pt x="734646" y="414215"/>
                </a:cubicBezTo>
                <a:cubicBezTo>
                  <a:pt x="731820" y="424578"/>
                  <a:pt x="731061" y="435604"/>
                  <a:pt x="726830" y="445477"/>
                </a:cubicBezTo>
                <a:cubicBezTo>
                  <a:pt x="723130" y="454110"/>
                  <a:pt x="716410" y="461108"/>
                  <a:pt x="711200" y="468923"/>
                </a:cubicBezTo>
                <a:lnTo>
                  <a:pt x="758092" y="500185"/>
                </a:lnTo>
                <a:cubicBezTo>
                  <a:pt x="765907" y="505395"/>
                  <a:pt x="772627" y="512845"/>
                  <a:pt x="781538" y="515815"/>
                </a:cubicBezTo>
                <a:cubicBezTo>
                  <a:pt x="789353" y="518420"/>
                  <a:pt x="797783" y="519630"/>
                  <a:pt x="804984" y="523631"/>
                </a:cubicBezTo>
                <a:cubicBezTo>
                  <a:pt x="821406" y="532754"/>
                  <a:pt x="851877" y="554892"/>
                  <a:pt x="851877" y="554892"/>
                </a:cubicBezTo>
                <a:cubicBezTo>
                  <a:pt x="854482" y="562708"/>
                  <a:pt x="856008" y="570970"/>
                  <a:pt x="859692" y="578339"/>
                </a:cubicBezTo>
                <a:cubicBezTo>
                  <a:pt x="866418" y="591792"/>
                  <a:pt x="890111" y="607650"/>
                  <a:pt x="867507" y="625231"/>
                </a:cubicBezTo>
                <a:cubicBezTo>
                  <a:pt x="849114" y="639536"/>
                  <a:pt x="804984" y="656492"/>
                  <a:pt x="804984" y="656492"/>
                </a:cubicBezTo>
                <a:cubicBezTo>
                  <a:pt x="794564" y="669518"/>
                  <a:pt x="781183" y="680649"/>
                  <a:pt x="773723" y="695569"/>
                </a:cubicBezTo>
                <a:cubicBezTo>
                  <a:pt x="762040" y="718935"/>
                  <a:pt x="764380" y="768333"/>
                  <a:pt x="773723" y="789354"/>
                </a:cubicBezTo>
                <a:cubicBezTo>
                  <a:pt x="777538" y="797937"/>
                  <a:pt x="789354" y="799775"/>
                  <a:pt x="797169" y="804985"/>
                </a:cubicBezTo>
                <a:cubicBezTo>
                  <a:pt x="802379" y="812800"/>
                  <a:pt x="808140" y="820276"/>
                  <a:pt x="812800" y="828431"/>
                </a:cubicBezTo>
                <a:cubicBezTo>
                  <a:pt x="818580" y="838546"/>
                  <a:pt x="820192" y="851454"/>
                  <a:pt x="828430" y="859692"/>
                </a:cubicBezTo>
                <a:cubicBezTo>
                  <a:pt x="834255" y="865517"/>
                  <a:pt x="844061" y="864903"/>
                  <a:pt x="851877" y="867508"/>
                </a:cubicBezTo>
                <a:cubicBezTo>
                  <a:pt x="887708" y="921254"/>
                  <a:pt x="877198" y="896578"/>
                  <a:pt x="890953" y="937846"/>
                </a:cubicBezTo>
                <a:cubicBezTo>
                  <a:pt x="883138" y="943056"/>
                  <a:pt x="875908" y="949276"/>
                  <a:pt x="867507" y="953477"/>
                </a:cubicBezTo>
                <a:cubicBezTo>
                  <a:pt x="856299" y="959081"/>
                  <a:pt x="822810" y="966605"/>
                  <a:pt x="812800" y="969108"/>
                </a:cubicBezTo>
                <a:cubicBezTo>
                  <a:pt x="745598" y="1013909"/>
                  <a:pt x="830627" y="960194"/>
                  <a:pt x="765907" y="992554"/>
                </a:cubicBezTo>
                <a:cubicBezTo>
                  <a:pt x="757506" y="996755"/>
                  <a:pt x="751256" y="1004887"/>
                  <a:pt x="742461" y="1008185"/>
                </a:cubicBezTo>
                <a:cubicBezTo>
                  <a:pt x="730023" y="1012849"/>
                  <a:pt x="716351" y="1013118"/>
                  <a:pt x="703384" y="1016000"/>
                </a:cubicBezTo>
                <a:cubicBezTo>
                  <a:pt x="692899" y="1018330"/>
                  <a:pt x="682608" y="1021485"/>
                  <a:pt x="672123" y="1023815"/>
                </a:cubicBezTo>
                <a:cubicBezTo>
                  <a:pt x="615540" y="1036389"/>
                  <a:pt x="651495" y="1025482"/>
                  <a:pt x="609600" y="1039446"/>
                </a:cubicBezTo>
                <a:cubicBezTo>
                  <a:pt x="570791" y="1097658"/>
                  <a:pt x="620670" y="1026162"/>
                  <a:pt x="570523" y="1086339"/>
                </a:cubicBezTo>
                <a:cubicBezTo>
                  <a:pt x="537961" y="1125413"/>
                  <a:pt x="574428" y="1096762"/>
                  <a:pt x="531446" y="1125415"/>
                </a:cubicBezTo>
                <a:cubicBezTo>
                  <a:pt x="526236" y="1133231"/>
                  <a:pt x="519515" y="1140228"/>
                  <a:pt x="515815" y="1148862"/>
                </a:cubicBezTo>
                <a:cubicBezTo>
                  <a:pt x="501516" y="1182228"/>
                  <a:pt x="500651" y="1283004"/>
                  <a:pt x="500184" y="1289539"/>
                </a:cubicBezTo>
                <a:cubicBezTo>
                  <a:pt x="522417" y="1378462"/>
                  <a:pt x="491499" y="1297201"/>
                  <a:pt x="672123" y="1328615"/>
                </a:cubicBezTo>
                <a:cubicBezTo>
                  <a:pt x="682842" y="1330479"/>
                  <a:pt x="693097" y="1368092"/>
                  <a:pt x="695569" y="1375508"/>
                </a:cubicBezTo>
                <a:cubicBezTo>
                  <a:pt x="690359" y="1398954"/>
                  <a:pt x="694065" y="1426422"/>
                  <a:pt x="679938" y="1445846"/>
                </a:cubicBezTo>
                <a:cubicBezTo>
                  <a:pt x="670247" y="1459171"/>
                  <a:pt x="648677" y="1456267"/>
                  <a:pt x="633046" y="1461477"/>
                </a:cubicBezTo>
                <a:lnTo>
                  <a:pt x="609600" y="1469292"/>
                </a:lnTo>
                <a:cubicBezTo>
                  <a:pt x="589370" y="1489522"/>
                  <a:pt x="567306" y="1514651"/>
                  <a:pt x="539261" y="1524000"/>
                </a:cubicBezTo>
                <a:lnTo>
                  <a:pt x="492369" y="1539631"/>
                </a:lnTo>
                <a:cubicBezTo>
                  <a:pt x="466318" y="1537026"/>
                  <a:pt x="440319" y="1529807"/>
                  <a:pt x="414215" y="1531815"/>
                </a:cubicBezTo>
                <a:cubicBezTo>
                  <a:pt x="381259" y="1534350"/>
                  <a:pt x="396069" y="1554029"/>
                  <a:pt x="382953" y="1570892"/>
                </a:cubicBezTo>
                <a:cubicBezTo>
                  <a:pt x="369768" y="1587844"/>
                  <a:pt x="337310" y="1621068"/>
                  <a:pt x="312615" y="1633415"/>
                </a:cubicBezTo>
                <a:cubicBezTo>
                  <a:pt x="305247" y="1637099"/>
                  <a:pt x="296537" y="1637547"/>
                  <a:pt x="289169" y="1641231"/>
                </a:cubicBezTo>
                <a:cubicBezTo>
                  <a:pt x="280768" y="1645432"/>
                  <a:pt x="274907" y="1654894"/>
                  <a:pt x="265723" y="1656862"/>
                </a:cubicBezTo>
                <a:cubicBezTo>
                  <a:pt x="237587" y="1662891"/>
                  <a:pt x="208410" y="1662072"/>
                  <a:pt x="179753" y="1664677"/>
                </a:cubicBezTo>
                <a:cubicBezTo>
                  <a:pt x="182358" y="1682913"/>
                  <a:pt x="184274" y="1701261"/>
                  <a:pt x="187569" y="1719385"/>
                </a:cubicBezTo>
                <a:cubicBezTo>
                  <a:pt x="193680" y="1752993"/>
                  <a:pt x="194827" y="1744786"/>
                  <a:pt x="203200" y="1774092"/>
                </a:cubicBezTo>
                <a:cubicBezTo>
                  <a:pt x="210375" y="1799205"/>
                  <a:pt x="207608" y="1809762"/>
                  <a:pt x="226646" y="1828800"/>
                </a:cubicBezTo>
                <a:cubicBezTo>
                  <a:pt x="235856" y="1838010"/>
                  <a:pt x="246257" y="1846421"/>
                  <a:pt x="257907" y="1852246"/>
                </a:cubicBezTo>
                <a:cubicBezTo>
                  <a:pt x="272644" y="1859615"/>
                  <a:pt x="304800" y="1867877"/>
                  <a:pt x="304800" y="1867877"/>
                </a:cubicBezTo>
                <a:cubicBezTo>
                  <a:pt x="312615" y="1875692"/>
                  <a:pt x="325565" y="1880600"/>
                  <a:pt x="328246" y="1891323"/>
                </a:cubicBezTo>
                <a:cubicBezTo>
                  <a:pt x="333426" y="1912044"/>
                  <a:pt x="317306" y="1938839"/>
                  <a:pt x="304800" y="1953846"/>
                </a:cubicBezTo>
                <a:cubicBezTo>
                  <a:pt x="297724" y="1962337"/>
                  <a:pt x="291239" y="1972349"/>
                  <a:pt x="281353" y="1977292"/>
                </a:cubicBezTo>
                <a:cubicBezTo>
                  <a:pt x="275887" y="1980025"/>
                  <a:pt x="196747" y="1992696"/>
                  <a:pt x="195384" y="1992923"/>
                </a:cubicBezTo>
                <a:cubicBezTo>
                  <a:pt x="192779" y="2065867"/>
                  <a:pt x="192268" y="2138915"/>
                  <a:pt x="187569" y="2211754"/>
                </a:cubicBezTo>
                <a:cubicBezTo>
                  <a:pt x="186131" y="2234050"/>
                  <a:pt x="175949" y="2242101"/>
                  <a:pt x="156307" y="2250831"/>
                </a:cubicBezTo>
                <a:cubicBezTo>
                  <a:pt x="141251" y="2257523"/>
                  <a:pt x="109415" y="2266462"/>
                  <a:pt x="109415" y="2266462"/>
                </a:cubicBezTo>
                <a:cubicBezTo>
                  <a:pt x="101600" y="2263857"/>
                  <a:pt x="93337" y="2262330"/>
                  <a:pt x="85969" y="2258646"/>
                </a:cubicBezTo>
                <a:cubicBezTo>
                  <a:pt x="77568" y="2254445"/>
                  <a:pt x="71788" y="2241471"/>
                  <a:pt x="62523" y="2243015"/>
                </a:cubicBezTo>
                <a:cubicBezTo>
                  <a:pt x="51621" y="2244832"/>
                  <a:pt x="46153" y="2257971"/>
                  <a:pt x="39077" y="2266462"/>
                </a:cubicBezTo>
                <a:cubicBezTo>
                  <a:pt x="18435" y="2291233"/>
                  <a:pt x="19175" y="2302720"/>
                  <a:pt x="7815" y="2336800"/>
                </a:cubicBezTo>
                <a:lnTo>
                  <a:pt x="0" y="2360246"/>
                </a:lnTo>
                <a:cubicBezTo>
                  <a:pt x="4370" y="2373356"/>
                  <a:pt x="14738" y="2402463"/>
                  <a:pt x="15630" y="2414954"/>
                </a:cubicBezTo>
                <a:cubicBezTo>
                  <a:pt x="17486" y="2440939"/>
                  <a:pt x="15630" y="2467057"/>
                  <a:pt x="15630" y="2493108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2862046" y="2689470"/>
            <a:ext cx="1219200" cy="330982"/>
          </a:xfrm>
          <a:custGeom>
            <a:avLst/>
            <a:gdLst>
              <a:gd name="connsiteX0" fmla="*/ 1219200 w 1219200"/>
              <a:gd name="connsiteY0" fmla="*/ 330982 h 330982"/>
              <a:gd name="connsiteX1" fmla="*/ 1156677 w 1219200"/>
              <a:gd name="connsiteY1" fmla="*/ 315351 h 330982"/>
              <a:gd name="connsiteX2" fmla="*/ 1101969 w 1219200"/>
              <a:gd name="connsiteY2" fmla="*/ 260643 h 330982"/>
              <a:gd name="connsiteX3" fmla="*/ 1070707 w 1219200"/>
              <a:gd name="connsiteY3" fmla="*/ 229382 h 330982"/>
              <a:gd name="connsiteX4" fmla="*/ 1055077 w 1219200"/>
              <a:gd name="connsiteY4" fmla="*/ 205936 h 330982"/>
              <a:gd name="connsiteX5" fmla="*/ 969107 w 1219200"/>
              <a:gd name="connsiteY5" fmla="*/ 213751 h 330982"/>
              <a:gd name="connsiteX6" fmla="*/ 937846 w 1219200"/>
              <a:gd name="connsiteY6" fmla="*/ 221566 h 330982"/>
              <a:gd name="connsiteX7" fmla="*/ 820615 w 1219200"/>
              <a:gd name="connsiteY7" fmla="*/ 213751 h 330982"/>
              <a:gd name="connsiteX8" fmla="*/ 781538 w 1219200"/>
              <a:gd name="connsiteY8" fmla="*/ 205936 h 330982"/>
              <a:gd name="connsiteX9" fmla="*/ 648677 w 1219200"/>
              <a:gd name="connsiteY9" fmla="*/ 198120 h 330982"/>
              <a:gd name="connsiteX10" fmla="*/ 625230 w 1219200"/>
              <a:gd name="connsiteY10" fmla="*/ 182489 h 330982"/>
              <a:gd name="connsiteX11" fmla="*/ 578338 w 1219200"/>
              <a:gd name="connsiteY11" fmla="*/ 166859 h 330982"/>
              <a:gd name="connsiteX12" fmla="*/ 554892 w 1219200"/>
              <a:gd name="connsiteY12" fmla="*/ 159043 h 330982"/>
              <a:gd name="connsiteX13" fmla="*/ 531446 w 1219200"/>
              <a:gd name="connsiteY13" fmla="*/ 151228 h 330982"/>
              <a:gd name="connsiteX14" fmla="*/ 508000 w 1219200"/>
              <a:gd name="connsiteY14" fmla="*/ 135597 h 330982"/>
              <a:gd name="connsiteX15" fmla="*/ 359507 w 1219200"/>
              <a:gd name="connsiteY15" fmla="*/ 119966 h 330982"/>
              <a:gd name="connsiteX16" fmla="*/ 312615 w 1219200"/>
              <a:gd name="connsiteY16" fmla="*/ 88705 h 330982"/>
              <a:gd name="connsiteX17" fmla="*/ 296984 w 1219200"/>
              <a:gd name="connsiteY17" fmla="*/ 65259 h 330982"/>
              <a:gd name="connsiteX18" fmla="*/ 265723 w 1219200"/>
              <a:gd name="connsiteY18" fmla="*/ 57443 h 330982"/>
              <a:gd name="connsiteX19" fmla="*/ 78154 w 1219200"/>
              <a:gd name="connsiteY19" fmla="*/ 33997 h 330982"/>
              <a:gd name="connsiteX20" fmla="*/ 54707 w 1219200"/>
              <a:gd name="connsiteY20" fmla="*/ 26182 h 330982"/>
              <a:gd name="connsiteX21" fmla="*/ 46892 w 1219200"/>
              <a:gd name="connsiteY21" fmla="*/ 2736 h 330982"/>
              <a:gd name="connsiteX22" fmla="*/ 0 w 1219200"/>
              <a:gd name="connsiteY22" fmla="*/ 2736 h 33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" h="330982">
                <a:moveTo>
                  <a:pt x="1219200" y="330982"/>
                </a:moveTo>
                <a:cubicBezTo>
                  <a:pt x="1217257" y="330593"/>
                  <a:pt x="1164686" y="321758"/>
                  <a:pt x="1156677" y="315351"/>
                </a:cubicBezTo>
                <a:cubicBezTo>
                  <a:pt x="1136539" y="299240"/>
                  <a:pt x="1101969" y="260643"/>
                  <a:pt x="1101969" y="260643"/>
                </a:cubicBezTo>
                <a:cubicBezTo>
                  <a:pt x="1084918" y="209488"/>
                  <a:pt x="1108601" y="259696"/>
                  <a:pt x="1070707" y="229382"/>
                </a:cubicBezTo>
                <a:cubicBezTo>
                  <a:pt x="1063372" y="223514"/>
                  <a:pt x="1060287" y="213751"/>
                  <a:pt x="1055077" y="205936"/>
                </a:cubicBezTo>
                <a:cubicBezTo>
                  <a:pt x="1026420" y="208541"/>
                  <a:pt x="997629" y="209948"/>
                  <a:pt x="969107" y="213751"/>
                </a:cubicBezTo>
                <a:cubicBezTo>
                  <a:pt x="958460" y="215171"/>
                  <a:pt x="948587" y="221566"/>
                  <a:pt x="937846" y="221566"/>
                </a:cubicBezTo>
                <a:cubicBezTo>
                  <a:pt x="898682" y="221566"/>
                  <a:pt x="859692" y="216356"/>
                  <a:pt x="820615" y="213751"/>
                </a:cubicBezTo>
                <a:cubicBezTo>
                  <a:pt x="807589" y="211146"/>
                  <a:pt x="794767" y="207139"/>
                  <a:pt x="781538" y="205936"/>
                </a:cubicBezTo>
                <a:cubicBezTo>
                  <a:pt x="737357" y="201919"/>
                  <a:pt x="692550" y="204701"/>
                  <a:pt x="648677" y="198120"/>
                </a:cubicBezTo>
                <a:cubicBezTo>
                  <a:pt x="639388" y="196727"/>
                  <a:pt x="633814" y="186304"/>
                  <a:pt x="625230" y="182489"/>
                </a:cubicBezTo>
                <a:cubicBezTo>
                  <a:pt x="610174" y="175798"/>
                  <a:pt x="593969" y="172069"/>
                  <a:pt x="578338" y="166859"/>
                </a:cubicBezTo>
                <a:lnTo>
                  <a:pt x="554892" y="159043"/>
                </a:lnTo>
                <a:lnTo>
                  <a:pt x="531446" y="151228"/>
                </a:lnTo>
                <a:cubicBezTo>
                  <a:pt x="523631" y="146018"/>
                  <a:pt x="516401" y="139798"/>
                  <a:pt x="508000" y="135597"/>
                </a:cubicBezTo>
                <a:cubicBezTo>
                  <a:pt x="468961" y="116078"/>
                  <a:pt x="370965" y="120682"/>
                  <a:pt x="359507" y="119966"/>
                </a:cubicBezTo>
                <a:cubicBezTo>
                  <a:pt x="343876" y="109546"/>
                  <a:pt x="323036" y="104336"/>
                  <a:pt x="312615" y="88705"/>
                </a:cubicBezTo>
                <a:cubicBezTo>
                  <a:pt x="307405" y="80890"/>
                  <a:pt x="304799" y="70469"/>
                  <a:pt x="296984" y="65259"/>
                </a:cubicBezTo>
                <a:cubicBezTo>
                  <a:pt x="288047" y="59301"/>
                  <a:pt x="276011" y="60529"/>
                  <a:pt x="265723" y="57443"/>
                </a:cubicBezTo>
                <a:cubicBezTo>
                  <a:pt x="161812" y="26270"/>
                  <a:pt x="270807" y="44701"/>
                  <a:pt x="78154" y="33997"/>
                </a:cubicBezTo>
                <a:cubicBezTo>
                  <a:pt x="70338" y="31392"/>
                  <a:pt x="60532" y="32007"/>
                  <a:pt x="54707" y="26182"/>
                </a:cubicBezTo>
                <a:cubicBezTo>
                  <a:pt x="48882" y="20357"/>
                  <a:pt x="54464" y="5981"/>
                  <a:pt x="46892" y="2736"/>
                </a:cubicBezTo>
                <a:cubicBezTo>
                  <a:pt x="32525" y="-3421"/>
                  <a:pt x="15631" y="2736"/>
                  <a:pt x="0" y="273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8009475" y="4161152"/>
            <a:ext cx="1173602" cy="1208017"/>
          </a:xfrm>
          <a:custGeom>
            <a:avLst/>
            <a:gdLst>
              <a:gd name="connsiteX0" fmla="*/ 1187938 w 1191257"/>
              <a:gd name="connsiteY0" fmla="*/ 169650 h 1357588"/>
              <a:gd name="connsiteX1" fmla="*/ 1156677 w 1191257"/>
              <a:gd name="connsiteY1" fmla="*/ 302511 h 1357588"/>
              <a:gd name="connsiteX2" fmla="*/ 1125415 w 1191257"/>
              <a:gd name="connsiteY2" fmla="*/ 310326 h 1357588"/>
              <a:gd name="connsiteX3" fmla="*/ 1055077 w 1191257"/>
              <a:gd name="connsiteY3" fmla="*/ 255619 h 1357588"/>
              <a:gd name="connsiteX4" fmla="*/ 1039446 w 1191257"/>
              <a:gd name="connsiteY4" fmla="*/ 208726 h 1357588"/>
              <a:gd name="connsiteX5" fmla="*/ 1008184 w 1191257"/>
              <a:gd name="connsiteY5" fmla="*/ 193096 h 1357588"/>
              <a:gd name="connsiteX6" fmla="*/ 922215 w 1191257"/>
              <a:gd name="connsiteY6" fmla="*/ 177465 h 1357588"/>
              <a:gd name="connsiteX7" fmla="*/ 898769 w 1191257"/>
              <a:gd name="connsiteY7" fmla="*/ 169650 h 1357588"/>
              <a:gd name="connsiteX8" fmla="*/ 867507 w 1191257"/>
              <a:gd name="connsiteY8" fmla="*/ 161834 h 1357588"/>
              <a:gd name="connsiteX9" fmla="*/ 758092 w 1191257"/>
              <a:gd name="connsiteY9" fmla="*/ 161834 h 1357588"/>
              <a:gd name="connsiteX10" fmla="*/ 750277 w 1191257"/>
              <a:gd name="connsiteY10" fmla="*/ 138388 h 1357588"/>
              <a:gd name="connsiteX11" fmla="*/ 742461 w 1191257"/>
              <a:gd name="connsiteY11" fmla="*/ 83680 h 1357588"/>
              <a:gd name="connsiteX12" fmla="*/ 719015 w 1191257"/>
              <a:gd name="connsiteY12" fmla="*/ 68050 h 1357588"/>
              <a:gd name="connsiteX13" fmla="*/ 672123 w 1191257"/>
              <a:gd name="connsiteY13" fmla="*/ 28973 h 1357588"/>
              <a:gd name="connsiteX14" fmla="*/ 648677 w 1191257"/>
              <a:gd name="connsiteY14" fmla="*/ 5526 h 1357588"/>
              <a:gd name="connsiteX15" fmla="*/ 515815 w 1191257"/>
              <a:gd name="connsiteY15" fmla="*/ 28973 h 1357588"/>
              <a:gd name="connsiteX16" fmla="*/ 500184 w 1191257"/>
              <a:gd name="connsiteY16" fmla="*/ 52419 h 1357588"/>
              <a:gd name="connsiteX17" fmla="*/ 492369 w 1191257"/>
              <a:gd name="connsiteY17" fmla="*/ 75865 h 1357588"/>
              <a:gd name="connsiteX18" fmla="*/ 445477 w 1191257"/>
              <a:gd name="connsiteY18" fmla="*/ 99311 h 1357588"/>
              <a:gd name="connsiteX19" fmla="*/ 398584 w 1191257"/>
              <a:gd name="connsiteY19" fmla="*/ 122757 h 1357588"/>
              <a:gd name="connsiteX20" fmla="*/ 375138 w 1191257"/>
              <a:gd name="connsiteY20" fmla="*/ 138388 h 1357588"/>
              <a:gd name="connsiteX21" fmla="*/ 390769 w 1191257"/>
              <a:gd name="connsiteY21" fmla="*/ 193096 h 1357588"/>
              <a:gd name="connsiteX22" fmla="*/ 406400 w 1191257"/>
              <a:gd name="connsiteY22" fmla="*/ 216542 h 1357588"/>
              <a:gd name="connsiteX23" fmla="*/ 382954 w 1191257"/>
              <a:gd name="connsiteY23" fmla="*/ 318142 h 1357588"/>
              <a:gd name="connsiteX24" fmla="*/ 359507 w 1191257"/>
              <a:gd name="connsiteY24" fmla="*/ 341588 h 1357588"/>
              <a:gd name="connsiteX25" fmla="*/ 234461 w 1191257"/>
              <a:gd name="connsiteY25" fmla="*/ 349403 h 1357588"/>
              <a:gd name="connsiteX26" fmla="*/ 187569 w 1191257"/>
              <a:gd name="connsiteY26" fmla="*/ 365034 h 1357588"/>
              <a:gd name="connsiteX27" fmla="*/ 140677 w 1191257"/>
              <a:gd name="connsiteY27" fmla="*/ 388480 h 1357588"/>
              <a:gd name="connsiteX28" fmla="*/ 117231 w 1191257"/>
              <a:gd name="connsiteY28" fmla="*/ 404111 h 1357588"/>
              <a:gd name="connsiteX29" fmla="*/ 85969 w 1191257"/>
              <a:gd name="connsiteY29" fmla="*/ 419742 h 1357588"/>
              <a:gd name="connsiteX30" fmla="*/ 78154 w 1191257"/>
              <a:gd name="connsiteY30" fmla="*/ 451003 h 1357588"/>
              <a:gd name="connsiteX31" fmla="*/ 78154 w 1191257"/>
              <a:gd name="connsiteY31" fmla="*/ 568234 h 1357588"/>
              <a:gd name="connsiteX32" fmla="*/ 85969 w 1191257"/>
              <a:gd name="connsiteY32" fmla="*/ 638573 h 1357588"/>
              <a:gd name="connsiteX33" fmla="*/ 109415 w 1191257"/>
              <a:gd name="connsiteY33" fmla="*/ 685465 h 1357588"/>
              <a:gd name="connsiteX34" fmla="*/ 117231 w 1191257"/>
              <a:gd name="connsiteY34" fmla="*/ 708911 h 1357588"/>
              <a:gd name="connsiteX35" fmla="*/ 101600 w 1191257"/>
              <a:gd name="connsiteY35" fmla="*/ 818326 h 1357588"/>
              <a:gd name="connsiteX36" fmla="*/ 85969 w 1191257"/>
              <a:gd name="connsiteY36" fmla="*/ 888665 h 1357588"/>
              <a:gd name="connsiteX37" fmla="*/ 101600 w 1191257"/>
              <a:gd name="connsiteY37" fmla="*/ 959003 h 1357588"/>
              <a:gd name="connsiteX38" fmla="*/ 117231 w 1191257"/>
              <a:gd name="connsiteY38" fmla="*/ 982450 h 1357588"/>
              <a:gd name="connsiteX39" fmla="*/ 125046 w 1191257"/>
              <a:gd name="connsiteY39" fmla="*/ 1013711 h 1357588"/>
              <a:gd name="connsiteX40" fmla="*/ 164123 w 1191257"/>
              <a:gd name="connsiteY40" fmla="*/ 1084050 h 1357588"/>
              <a:gd name="connsiteX41" fmla="*/ 171938 w 1191257"/>
              <a:gd name="connsiteY41" fmla="*/ 1115311 h 1357588"/>
              <a:gd name="connsiteX42" fmla="*/ 218831 w 1191257"/>
              <a:gd name="connsiteY42" fmla="*/ 1123126 h 1357588"/>
              <a:gd name="connsiteX43" fmla="*/ 234461 w 1191257"/>
              <a:gd name="connsiteY43" fmla="*/ 1146573 h 1357588"/>
              <a:gd name="connsiteX44" fmla="*/ 226646 w 1191257"/>
              <a:gd name="connsiteY44" fmla="*/ 1263803 h 1357588"/>
              <a:gd name="connsiteX45" fmla="*/ 203200 w 1191257"/>
              <a:gd name="connsiteY45" fmla="*/ 1279434 h 1357588"/>
              <a:gd name="connsiteX46" fmla="*/ 171938 w 1191257"/>
              <a:gd name="connsiteY46" fmla="*/ 1287250 h 1357588"/>
              <a:gd name="connsiteX47" fmla="*/ 148492 w 1191257"/>
              <a:gd name="connsiteY47" fmla="*/ 1295065 h 1357588"/>
              <a:gd name="connsiteX48" fmla="*/ 101600 w 1191257"/>
              <a:gd name="connsiteY48" fmla="*/ 1287250 h 1357588"/>
              <a:gd name="connsiteX49" fmla="*/ 78154 w 1191257"/>
              <a:gd name="connsiteY49" fmla="*/ 1279434 h 1357588"/>
              <a:gd name="connsiteX50" fmla="*/ 31261 w 1191257"/>
              <a:gd name="connsiteY50" fmla="*/ 1287250 h 1357588"/>
              <a:gd name="connsiteX51" fmla="*/ 7815 w 1191257"/>
              <a:gd name="connsiteY51" fmla="*/ 1334142 h 1357588"/>
              <a:gd name="connsiteX52" fmla="*/ 0 w 1191257"/>
              <a:gd name="connsiteY52" fmla="*/ 1357588 h 135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1257" h="1357588">
                <a:moveTo>
                  <a:pt x="1187938" y="169650"/>
                </a:moveTo>
                <a:cubicBezTo>
                  <a:pt x="1183316" y="238987"/>
                  <a:pt x="1211793" y="278890"/>
                  <a:pt x="1156677" y="302511"/>
                </a:cubicBezTo>
                <a:cubicBezTo>
                  <a:pt x="1146804" y="306742"/>
                  <a:pt x="1135836" y="307721"/>
                  <a:pt x="1125415" y="310326"/>
                </a:cubicBezTo>
                <a:cubicBezTo>
                  <a:pt x="1082550" y="301753"/>
                  <a:pt x="1073012" y="309425"/>
                  <a:pt x="1055077" y="255619"/>
                </a:cubicBezTo>
                <a:cubicBezTo>
                  <a:pt x="1049867" y="239988"/>
                  <a:pt x="1054183" y="216094"/>
                  <a:pt x="1039446" y="208726"/>
                </a:cubicBezTo>
                <a:cubicBezTo>
                  <a:pt x="1029025" y="203516"/>
                  <a:pt x="1019237" y="196780"/>
                  <a:pt x="1008184" y="193096"/>
                </a:cubicBezTo>
                <a:cubicBezTo>
                  <a:pt x="993950" y="188351"/>
                  <a:pt x="934038" y="180092"/>
                  <a:pt x="922215" y="177465"/>
                </a:cubicBezTo>
                <a:cubicBezTo>
                  <a:pt x="914173" y="175678"/>
                  <a:pt x="906690" y="171913"/>
                  <a:pt x="898769" y="169650"/>
                </a:cubicBezTo>
                <a:cubicBezTo>
                  <a:pt x="888441" y="166699"/>
                  <a:pt x="877928" y="164439"/>
                  <a:pt x="867507" y="161834"/>
                </a:cubicBezTo>
                <a:cubicBezTo>
                  <a:pt x="841340" y="165105"/>
                  <a:pt x="786408" y="178015"/>
                  <a:pt x="758092" y="161834"/>
                </a:cubicBezTo>
                <a:cubicBezTo>
                  <a:pt x="750939" y="157747"/>
                  <a:pt x="752882" y="146203"/>
                  <a:pt x="750277" y="138388"/>
                </a:cubicBezTo>
                <a:cubicBezTo>
                  <a:pt x="747672" y="120152"/>
                  <a:pt x="749943" y="100513"/>
                  <a:pt x="742461" y="83680"/>
                </a:cubicBezTo>
                <a:cubicBezTo>
                  <a:pt x="738646" y="75097"/>
                  <a:pt x="725657" y="74692"/>
                  <a:pt x="719015" y="68050"/>
                </a:cubicBezTo>
                <a:cubicBezTo>
                  <a:pt x="674828" y="23863"/>
                  <a:pt x="739188" y="62505"/>
                  <a:pt x="672123" y="28973"/>
                </a:cubicBezTo>
                <a:cubicBezTo>
                  <a:pt x="664308" y="21157"/>
                  <a:pt x="659654" y="6817"/>
                  <a:pt x="648677" y="5526"/>
                </a:cubicBezTo>
                <a:cubicBezTo>
                  <a:pt x="558528" y="-5080"/>
                  <a:pt x="562329" y="-2037"/>
                  <a:pt x="515815" y="28973"/>
                </a:cubicBezTo>
                <a:cubicBezTo>
                  <a:pt x="510605" y="36788"/>
                  <a:pt x="504385" y="44018"/>
                  <a:pt x="500184" y="52419"/>
                </a:cubicBezTo>
                <a:cubicBezTo>
                  <a:pt x="496500" y="59787"/>
                  <a:pt x="497515" y="69432"/>
                  <a:pt x="492369" y="75865"/>
                </a:cubicBezTo>
                <a:cubicBezTo>
                  <a:pt x="481350" y="89639"/>
                  <a:pt x="460923" y="94163"/>
                  <a:pt x="445477" y="99311"/>
                </a:cubicBezTo>
                <a:cubicBezTo>
                  <a:pt x="378285" y="144107"/>
                  <a:pt x="463299" y="90400"/>
                  <a:pt x="398584" y="122757"/>
                </a:cubicBezTo>
                <a:cubicBezTo>
                  <a:pt x="390183" y="126958"/>
                  <a:pt x="382953" y="133178"/>
                  <a:pt x="375138" y="138388"/>
                </a:cubicBezTo>
                <a:cubicBezTo>
                  <a:pt x="377641" y="148399"/>
                  <a:pt x="385165" y="181887"/>
                  <a:pt x="390769" y="193096"/>
                </a:cubicBezTo>
                <a:cubicBezTo>
                  <a:pt x="394970" y="201497"/>
                  <a:pt x="401190" y="208727"/>
                  <a:pt x="406400" y="216542"/>
                </a:cubicBezTo>
                <a:cubicBezTo>
                  <a:pt x="404251" y="231584"/>
                  <a:pt x="397256" y="303840"/>
                  <a:pt x="382954" y="318142"/>
                </a:cubicBezTo>
                <a:cubicBezTo>
                  <a:pt x="375138" y="325957"/>
                  <a:pt x="370323" y="339311"/>
                  <a:pt x="359507" y="341588"/>
                </a:cubicBezTo>
                <a:cubicBezTo>
                  <a:pt x="318639" y="350192"/>
                  <a:pt x="276143" y="346798"/>
                  <a:pt x="234461" y="349403"/>
                </a:cubicBezTo>
                <a:cubicBezTo>
                  <a:pt x="218830" y="354613"/>
                  <a:pt x="201278" y="355895"/>
                  <a:pt x="187569" y="365034"/>
                </a:cubicBezTo>
                <a:cubicBezTo>
                  <a:pt x="157269" y="385235"/>
                  <a:pt x="173034" y="377695"/>
                  <a:pt x="140677" y="388480"/>
                </a:cubicBezTo>
                <a:cubicBezTo>
                  <a:pt x="132862" y="393690"/>
                  <a:pt x="125386" y="399451"/>
                  <a:pt x="117231" y="404111"/>
                </a:cubicBezTo>
                <a:cubicBezTo>
                  <a:pt x="107115" y="409891"/>
                  <a:pt x="93428" y="410792"/>
                  <a:pt x="85969" y="419742"/>
                </a:cubicBezTo>
                <a:cubicBezTo>
                  <a:pt x="79093" y="427993"/>
                  <a:pt x="80759" y="440583"/>
                  <a:pt x="78154" y="451003"/>
                </a:cubicBezTo>
                <a:cubicBezTo>
                  <a:pt x="95739" y="538933"/>
                  <a:pt x="78154" y="431176"/>
                  <a:pt x="78154" y="568234"/>
                </a:cubicBezTo>
                <a:cubicBezTo>
                  <a:pt x="78154" y="591825"/>
                  <a:pt x="82091" y="615303"/>
                  <a:pt x="85969" y="638573"/>
                </a:cubicBezTo>
                <a:cubicBezTo>
                  <a:pt x="90880" y="668039"/>
                  <a:pt x="95912" y="658461"/>
                  <a:pt x="109415" y="685465"/>
                </a:cubicBezTo>
                <a:cubicBezTo>
                  <a:pt x="113099" y="692833"/>
                  <a:pt x="114626" y="701096"/>
                  <a:pt x="117231" y="708911"/>
                </a:cubicBezTo>
                <a:cubicBezTo>
                  <a:pt x="101441" y="866797"/>
                  <a:pt x="118597" y="733340"/>
                  <a:pt x="101600" y="818326"/>
                </a:cubicBezTo>
                <a:cubicBezTo>
                  <a:pt x="87845" y="887098"/>
                  <a:pt x="101178" y="843036"/>
                  <a:pt x="85969" y="888665"/>
                </a:cubicBezTo>
                <a:cubicBezTo>
                  <a:pt x="88972" y="906681"/>
                  <a:pt x="91979" y="939760"/>
                  <a:pt x="101600" y="959003"/>
                </a:cubicBezTo>
                <a:cubicBezTo>
                  <a:pt x="105801" y="967404"/>
                  <a:pt x="112021" y="974634"/>
                  <a:pt x="117231" y="982450"/>
                </a:cubicBezTo>
                <a:cubicBezTo>
                  <a:pt x="119836" y="992870"/>
                  <a:pt x="120243" y="1004104"/>
                  <a:pt x="125046" y="1013711"/>
                </a:cubicBezTo>
                <a:cubicBezTo>
                  <a:pt x="162363" y="1088345"/>
                  <a:pt x="149715" y="1033621"/>
                  <a:pt x="164123" y="1084050"/>
                </a:cubicBezTo>
                <a:cubicBezTo>
                  <a:pt x="167074" y="1094378"/>
                  <a:pt x="163198" y="1109068"/>
                  <a:pt x="171938" y="1115311"/>
                </a:cubicBezTo>
                <a:cubicBezTo>
                  <a:pt x="184833" y="1124521"/>
                  <a:pt x="203200" y="1120521"/>
                  <a:pt x="218831" y="1123126"/>
                </a:cubicBezTo>
                <a:cubicBezTo>
                  <a:pt x="224041" y="1130942"/>
                  <a:pt x="233940" y="1137194"/>
                  <a:pt x="234461" y="1146573"/>
                </a:cubicBezTo>
                <a:cubicBezTo>
                  <a:pt x="236633" y="1185676"/>
                  <a:pt x="235616" y="1225681"/>
                  <a:pt x="226646" y="1263803"/>
                </a:cubicBezTo>
                <a:cubicBezTo>
                  <a:pt x="224495" y="1272946"/>
                  <a:pt x="211833" y="1275734"/>
                  <a:pt x="203200" y="1279434"/>
                </a:cubicBezTo>
                <a:cubicBezTo>
                  <a:pt x="193327" y="1283665"/>
                  <a:pt x="182266" y="1284299"/>
                  <a:pt x="171938" y="1287250"/>
                </a:cubicBezTo>
                <a:cubicBezTo>
                  <a:pt x="164017" y="1289513"/>
                  <a:pt x="156307" y="1292460"/>
                  <a:pt x="148492" y="1295065"/>
                </a:cubicBezTo>
                <a:cubicBezTo>
                  <a:pt x="132861" y="1292460"/>
                  <a:pt x="117069" y="1290688"/>
                  <a:pt x="101600" y="1287250"/>
                </a:cubicBezTo>
                <a:cubicBezTo>
                  <a:pt x="93558" y="1285463"/>
                  <a:pt x="86392" y="1279434"/>
                  <a:pt x="78154" y="1279434"/>
                </a:cubicBezTo>
                <a:cubicBezTo>
                  <a:pt x="62307" y="1279434"/>
                  <a:pt x="46892" y="1284645"/>
                  <a:pt x="31261" y="1287250"/>
                </a:cubicBezTo>
                <a:cubicBezTo>
                  <a:pt x="11618" y="1346182"/>
                  <a:pt x="38115" y="1273541"/>
                  <a:pt x="7815" y="1334142"/>
                </a:cubicBezTo>
                <a:cubicBezTo>
                  <a:pt x="4131" y="1341510"/>
                  <a:pt x="0" y="1357588"/>
                  <a:pt x="0" y="1357588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5720861" y="4070088"/>
            <a:ext cx="969429" cy="1213113"/>
          </a:xfrm>
          <a:custGeom>
            <a:avLst/>
            <a:gdLst>
              <a:gd name="connsiteX0" fmla="*/ 337398 w 1001706"/>
              <a:gd name="connsiteY0" fmla="*/ 7816 h 1336431"/>
              <a:gd name="connsiteX1" fmla="*/ 274875 w 1001706"/>
              <a:gd name="connsiteY1" fmla="*/ 0 h 1336431"/>
              <a:gd name="connsiteX2" fmla="*/ 204537 w 1001706"/>
              <a:gd name="connsiteY2" fmla="*/ 7816 h 1336431"/>
              <a:gd name="connsiteX3" fmla="*/ 134198 w 1001706"/>
              <a:gd name="connsiteY3" fmla="*/ 23446 h 1336431"/>
              <a:gd name="connsiteX4" fmla="*/ 110752 w 1001706"/>
              <a:gd name="connsiteY4" fmla="*/ 46893 h 1336431"/>
              <a:gd name="connsiteX5" fmla="*/ 102937 w 1001706"/>
              <a:gd name="connsiteY5" fmla="*/ 70339 h 1336431"/>
              <a:gd name="connsiteX6" fmla="*/ 95122 w 1001706"/>
              <a:gd name="connsiteY6" fmla="*/ 273539 h 1336431"/>
              <a:gd name="connsiteX7" fmla="*/ 63860 w 1001706"/>
              <a:gd name="connsiteY7" fmla="*/ 281354 h 1336431"/>
              <a:gd name="connsiteX8" fmla="*/ 9152 w 1001706"/>
              <a:gd name="connsiteY8" fmla="*/ 296985 h 1336431"/>
              <a:gd name="connsiteX9" fmla="*/ 1337 w 1001706"/>
              <a:gd name="connsiteY9" fmla="*/ 320431 h 1336431"/>
              <a:gd name="connsiteX10" fmla="*/ 32598 w 1001706"/>
              <a:gd name="connsiteY10" fmla="*/ 328246 h 1336431"/>
              <a:gd name="connsiteX11" fmla="*/ 56045 w 1001706"/>
              <a:gd name="connsiteY11" fmla="*/ 336062 h 1336431"/>
              <a:gd name="connsiteX12" fmla="*/ 71675 w 1001706"/>
              <a:gd name="connsiteY12" fmla="*/ 390769 h 1336431"/>
              <a:gd name="connsiteX13" fmla="*/ 79491 w 1001706"/>
              <a:gd name="connsiteY13" fmla="*/ 414216 h 1336431"/>
              <a:gd name="connsiteX14" fmla="*/ 196722 w 1001706"/>
              <a:gd name="connsiteY14" fmla="*/ 422031 h 1336431"/>
              <a:gd name="connsiteX15" fmla="*/ 204537 w 1001706"/>
              <a:gd name="connsiteY15" fmla="*/ 453293 h 1336431"/>
              <a:gd name="connsiteX16" fmla="*/ 204537 w 1001706"/>
              <a:gd name="connsiteY16" fmla="*/ 539262 h 1336431"/>
              <a:gd name="connsiteX17" fmla="*/ 110752 w 1001706"/>
              <a:gd name="connsiteY17" fmla="*/ 562708 h 1336431"/>
              <a:gd name="connsiteX18" fmla="*/ 79491 w 1001706"/>
              <a:gd name="connsiteY18" fmla="*/ 609600 h 1336431"/>
              <a:gd name="connsiteX19" fmla="*/ 126383 w 1001706"/>
              <a:gd name="connsiteY19" fmla="*/ 625231 h 1336431"/>
              <a:gd name="connsiteX20" fmla="*/ 149829 w 1001706"/>
              <a:gd name="connsiteY20" fmla="*/ 633046 h 1336431"/>
              <a:gd name="connsiteX21" fmla="*/ 165460 w 1001706"/>
              <a:gd name="connsiteY21" fmla="*/ 679939 h 1336431"/>
              <a:gd name="connsiteX22" fmla="*/ 196722 w 1001706"/>
              <a:gd name="connsiteY22" fmla="*/ 719016 h 1336431"/>
              <a:gd name="connsiteX23" fmla="*/ 243614 w 1001706"/>
              <a:gd name="connsiteY23" fmla="*/ 734646 h 1336431"/>
              <a:gd name="connsiteX24" fmla="*/ 267060 w 1001706"/>
              <a:gd name="connsiteY24" fmla="*/ 742462 h 1336431"/>
              <a:gd name="connsiteX25" fmla="*/ 290506 w 1001706"/>
              <a:gd name="connsiteY25" fmla="*/ 750277 h 1336431"/>
              <a:gd name="connsiteX26" fmla="*/ 313952 w 1001706"/>
              <a:gd name="connsiteY26" fmla="*/ 765908 h 1336431"/>
              <a:gd name="connsiteX27" fmla="*/ 360845 w 1001706"/>
              <a:gd name="connsiteY27" fmla="*/ 789354 h 1336431"/>
              <a:gd name="connsiteX28" fmla="*/ 438998 w 1001706"/>
              <a:gd name="connsiteY28" fmla="*/ 765908 h 1336431"/>
              <a:gd name="connsiteX29" fmla="*/ 485891 w 1001706"/>
              <a:gd name="connsiteY29" fmla="*/ 711200 h 1336431"/>
              <a:gd name="connsiteX30" fmla="*/ 509337 w 1001706"/>
              <a:gd name="connsiteY30" fmla="*/ 703385 h 1336431"/>
              <a:gd name="connsiteX31" fmla="*/ 579675 w 1001706"/>
              <a:gd name="connsiteY31" fmla="*/ 711200 h 1336431"/>
              <a:gd name="connsiteX32" fmla="*/ 595306 w 1001706"/>
              <a:gd name="connsiteY32" fmla="*/ 734646 h 1336431"/>
              <a:gd name="connsiteX33" fmla="*/ 618752 w 1001706"/>
              <a:gd name="connsiteY33" fmla="*/ 781539 h 1336431"/>
              <a:gd name="connsiteX34" fmla="*/ 642198 w 1001706"/>
              <a:gd name="connsiteY34" fmla="*/ 789354 h 1336431"/>
              <a:gd name="connsiteX35" fmla="*/ 720352 w 1001706"/>
              <a:gd name="connsiteY35" fmla="*/ 804985 h 1336431"/>
              <a:gd name="connsiteX36" fmla="*/ 743798 w 1001706"/>
              <a:gd name="connsiteY36" fmla="*/ 812800 h 1336431"/>
              <a:gd name="connsiteX37" fmla="*/ 829768 w 1001706"/>
              <a:gd name="connsiteY37" fmla="*/ 820616 h 1336431"/>
              <a:gd name="connsiteX38" fmla="*/ 923552 w 1001706"/>
              <a:gd name="connsiteY38" fmla="*/ 828431 h 1336431"/>
              <a:gd name="connsiteX39" fmla="*/ 946998 w 1001706"/>
              <a:gd name="connsiteY39" fmla="*/ 836246 h 1336431"/>
              <a:gd name="connsiteX40" fmla="*/ 954814 w 1001706"/>
              <a:gd name="connsiteY40" fmla="*/ 859693 h 1336431"/>
              <a:gd name="connsiteX41" fmla="*/ 962629 w 1001706"/>
              <a:gd name="connsiteY41" fmla="*/ 937846 h 1336431"/>
              <a:gd name="connsiteX42" fmla="*/ 978260 w 1001706"/>
              <a:gd name="connsiteY42" fmla="*/ 961293 h 1336431"/>
              <a:gd name="connsiteX43" fmla="*/ 986075 w 1001706"/>
              <a:gd name="connsiteY43" fmla="*/ 1031631 h 1336431"/>
              <a:gd name="connsiteX44" fmla="*/ 1001706 w 1001706"/>
              <a:gd name="connsiteY44" fmla="*/ 1078523 h 1336431"/>
              <a:gd name="connsiteX45" fmla="*/ 993891 w 1001706"/>
              <a:gd name="connsiteY45" fmla="*/ 1125416 h 1336431"/>
              <a:gd name="connsiteX46" fmla="*/ 970445 w 1001706"/>
              <a:gd name="connsiteY46" fmla="*/ 1133231 h 1336431"/>
              <a:gd name="connsiteX47" fmla="*/ 923552 w 1001706"/>
              <a:gd name="connsiteY47" fmla="*/ 1156677 h 1336431"/>
              <a:gd name="connsiteX48" fmla="*/ 900106 w 1001706"/>
              <a:gd name="connsiteY48" fmla="*/ 1180123 h 1336431"/>
              <a:gd name="connsiteX49" fmla="*/ 892291 w 1001706"/>
              <a:gd name="connsiteY49" fmla="*/ 1227016 h 1336431"/>
              <a:gd name="connsiteX50" fmla="*/ 861029 w 1001706"/>
              <a:gd name="connsiteY50" fmla="*/ 1242646 h 1336431"/>
              <a:gd name="connsiteX51" fmla="*/ 814137 w 1001706"/>
              <a:gd name="connsiteY51" fmla="*/ 1266093 h 1336431"/>
              <a:gd name="connsiteX52" fmla="*/ 806322 w 1001706"/>
              <a:gd name="connsiteY52" fmla="*/ 1336431 h 133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01706" h="1336431">
                <a:moveTo>
                  <a:pt x="337398" y="7816"/>
                </a:moveTo>
                <a:cubicBezTo>
                  <a:pt x="316557" y="5211"/>
                  <a:pt x="295878" y="0"/>
                  <a:pt x="274875" y="0"/>
                </a:cubicBezTo>
                <a:cubicBezTo>
                  <a:pt x="251285" y="0"/>
                  <a:pt x="227890" y="4480"/>
                  <a:pt x="204537" y="7816"/>
                </a:cubicBezTo>
                <a:cubicBezTo>
                  <a:pt x="181384" y="11124"/>
                  <a:pt x="156953" y="17758"/>
                  <a:pt x="134198" y="23446"/>
                </a:cubicBezTo>
                <a:cubicBezTo>
                  <a:pt x="126383" y="31262"/>
                  <a:pt x="116883" y="37696"/>
                  <a:pt x="110752" y="46893"/>
                </a:cubicBezTo>
                <a:cubicBezTo>
                  <a:pt x="106182" y="53748"/>
                  <a:pt x="103504" y="62120"/>
                  <a:pt x="102937" y="70339"/>
                </a:cubicBezTo>
                <a:cubicBezTo>
                  <a:pt x="98274" y="137962"/>
                  <a:pt x="107465" y="206889"/>
                  <a:pt x="95122" y="273539"/>
                </a:cubicBezTo>
                <a:cubicBezTo>
                  <a:pt x="93166" y="284101"/>
                  <a:pt x="74188" y="278403"/>
                  <a:pt x="63860" y="281354"/>
                </a:cubicBezTo>
                <a:cubicBezTo>
                  <a:pt x="-14666" y="303789"/>
                  <a:pt x="106937" y="272537"/>
                  <a:pt x="9152" y="296985"/>
                </a:cubicBezTo>
                <a:cubicBezTo>
                  <a:pt x="6547" y="304800"/>
                  <a:pt x="-3606" y="313841"/>
                  <a:pt x="1337" y="320431"/>
                </a:cubicBezTo>
                <a:cubicBezTo>
                  <a:pt x="7782" y="329024"/>
                  <a:pt x="22270" y="325295"/>
                  <a:pt x="32598" y="328246"/>
                </a:cubicBezTo>
                <a:cubicBezTo>
                  <a:pt x="40519" y="330509"/>
                  <a:pt x="48229" y="333457"/>
                  <a:pt x="56045" y="336062"/>
                </a:cubicBezTo>
                <a:cubicBezTo>
                  <a:pt x="74788" y="392292"/>
                  <a:pt x="52043" y="322057"/>
                  <a:pt x="71675" y="390769"/>
                </a:cubicBezTo>
                <a:cubicBezTo>
                  <a:pt x="73938" y="398690"/>
                  <a:pt x="71499" y="412218"/>
                  <a:pt x="79491" y="414216"/>
                </a:cubicBezTo>
                <a:cubicBezTo>
                  <a:pt x="117485" y="423715"/>
                  <a:pt x="157645" y="419426"/>
                  <a:pt x="196722" y="422031"/>
                </a:cubicBezTo>
                <a:cubicBezTo>
                  <a:pt x="199327" y="432452"/>
                  <a:pt x="201586" y="442965"/>
                  <a:pt x="204537" y="453293"/>
                </a:cubicBezTo>
                <a:cubicBezTo>
                  <a:pt x="212905" y="482584"/>
                  <a:pt x="228896" y="504463"/>
                  <a:pt x="204537" y="539262"/>
                </a:cubicBezTo>
                <a:cubicBezTo>
                  <a:pt x="196358" y="550947"/>
                  <a:pt x="122205" y="560799"/>
                  <a:pt x="110752" y="562708"/>
                </a:cubicBezTo>
                <a:cubicBezTo>
                  <a:pt x="100332" y="578339"/>
                  <a:pt x="61669" y="603659"/>
                  <a:pt x="79491" y="609600"/>
                </a:cubicBezTo>
                <a:lnTo>
                  <a:pt x="126383" y="625231"/>
                </a:lnTo>
                <a:lnTo>
                  <a:pt x="149829" y="633046"/>
                </a:lnTo>
                <a:lnTo>
                  <a:pt x="165460" y="679939"/>
                </a:lnTo>
                <a:cubicBezTo>
                  <a:pt x="173935" y="705364"/>
                  <a:pt x="169055" y="706720"/>
                  <a:pt x="196722" y="719016"/>
                </a:cubicBezTo>
                <a:cubicBezTo>
                  <a:pt x="211778" y="725707"/>
                  <a:pt x="227983" y="729436"/>
                  <a:pt x="243614" y="734646"/>
                </a:cubicBezTo>
                <a:lnTo>
                  <a:pt x="267060" y="742462"/>
                </a:lnTo>
                <a:lnTo>
                  <a:pt x="290506" y="750277"/>
                </a:lnTo>
                <a:cubicBezTo>
                  <a:pt x="298321" y="755487"/>
                  <a:pt x="305551" y="761707"/>
                  <a:pt x="313952" y="765908"/>
                </a:cubicBezTo>
                <a:cubicBezTo>
                  <a:pt x="378672" y="798268"/>
                  <a:pt x="293643" y="744553"/>
                  <a:pt x="360845" y="789354"/>
                </a:cubicBezTo>
                <a:cubicBezTo>
                  <a:pt x="387266" y="784951"/>
                  <a:pt x="417063" y="784709"/>
                  <a:pt x="438998" y="765908"/>
                </a:cubicBezTo>
                <a:cubicBezTo>
                  <a:pt x="476912" y="733410"/>
                  <a:pt x="446586" y="737403"/>
                  <a:pt x="485891" y="711200"/>
                </a:cubicBezTo>
                <a:cubicBezTo>
                  <a:pt x="492745" y="706630"/>
                  <a:pt x="501522" y="705990"/>
                  <a:pt x="509337" y="703385"/>
                </a:cubicBezTo>
                <a:cubicBezTo>
                  <a:pt x="532783" y="705990"/>
                  <a:pt x="557505" y="703138"/>
                  <a:pt x="579675" y="711200"/>
                </a:cubicBezTo>
                <a:cubicBezTo>
                  <a:pt x="588502" y="714410"/>
                  <a:pt x="591105" y="726245"/>
                  <a:pt x="595306" y="734646"/>
                </a:cubicBezTo>
                <a:cubicBezTo>
                  <a:pt x="604744" y="753522"/>
                  <a:pt x="600089" y="766609"/>
                  <a:pt x="618752" y="781539"/>
                </a:cubicBezTo>
                <a:cubicBezTo>
                  <a:pt x="625185" y="786685"/>
                  <a:pt x="634277" y="787091"/>
                  <a:pt x="642198" y="789354"/>
                </a:cubicBezTo>
                <a:cubicBezTo>
                  <a:pt x="696694" y="804923"/>
                  <a:pt x="651268" y="789633"/>
                  <a:pt x="720352" y="804985"/>
                </a:cubicBezTo>
                <a:cubicBezTo>
                  <a:pt x="728394" y="806772"/>
                  <a:pt x="735983" y="810195"/>
                  <a:pt x="743798" y="812800"/>
                </a:cubicBezTo>
                <a:cubicBezTo>
                  <a:pt x="790745" y="844097"/>
                  <a:pt x="744454" y="820616"/>
                  <a:pt x="829768" y="820616"/>
                </a:cubicBezTo>
                <a:cubicBezTo>
                  <a:pt x="861138" y="820616"/>
                  <a:pt x="892291" y="825826"/>
                  <a:pt x="923552" y="828431"/>
                </a:cubicBezTo>
                <a:cubicBezTo>
                  <a:pt x="931367" y="831036"/>
                  <a:pt x="941173" y="830421"/>
                  <a:pt x="946998" y="836246"/>
                </a:cubicBezTo>
                <a:cubicBezTo>
                  <a:pt x="952823" y="842071"/>
                  <a:pt x="953561" y="851550"/>
                  <a:pt x="954814" y="859693"/>
                </a:cubicBezTo>
                <a:cubicBezTo>
                  <a:pt x="958795" y="885569"/>
                  <a:pt x="956742" y="912336"/>
                  <a:pt x="962629" y="937846"/>
                </a:cubicBezTo>
                <a:cubicBezTo>
                  <a:pt x="964741" y="946999"/>
                  <a:pt x="973050" y="953477"/>
                  <a:pt x="978260" y="961293"/>
                </a:cubicBezTo>
                <a:cubicBezTo>
                  <a:pt x="980865" y="984739"/>
                  <a:pt x="981449" y="1008499"/>
                  <a:pt x="986075" y="1031631"/>
                </a:cubicBezTo>
                <a:cubicBezTo>
                  <a:pt x="989306" y="1047787"/>
                  <a:pt x="1001706" y="1078523"/>
                  <a:pt x="1001706" y="1078523"/>
                </a:cubicBezTo>
                <a:cubicBezTo>
                  <a:pt x="999101" y="1094154"/>
                  <a:pt x="1001753" y="1111657"/>
                  <a:pt x="993891" y="1125416"/>
                </a:cubicBezTo>
                <a:cubicBezTo>
                  <a:pt x="989804" y="1132569"/>
                  <a:pt x="977813" y="1129547"/>
                  <a:pt x="970445" y="1133231"/>
                </a:cubicBezTo>
                <a:cubicBezTo>
                  <a:pt x="909843" y="1163531"/>
                  <a:pt x="982483" y="1137034"/>
                  <a:pt x="923552" y="1156677"/>
                </a:cubicBezTo>
                <a:cubicBezTo>
                  <a:pt x="915737" y="1164492"/>
                  <a:pt x="904595" y="1170023"/>
                  <a:pt x="900106" y="1180123"/>
                </a:cubicBezTo>
                <a:cubicBezTo>
                  <a:pt x="893670" y="1194604"/>
                  <a:pt x="900690" y="1213578"/>
                  <a:pt x="892291" y="1227016"/>
                </a:cubicBezTo>
                <a:cubicBezTo>
                  <a:pt x="886116" y="1236896"/>
                  <a:pt x="871738" y="1238057"/>
                  <a:pt x="861029" y="1242646"/>
                </a:cubicBezTo>
                <a:cubicBezTo>
                  <a:pt x="815735" y="1262057"/>
                  <a:pt x="859188" y="1236058"/>
                  <a:pt x="814137" y="1266093"/>
                </a:cubicBezTo>
                <a:cubicBezTo>
                  <a:pt x="803163" y="1309991"/>
                  <a:pt x="806322" y="1286613"/>
                  <a:pt x="806322" y="133643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https://prodoctorov.ru/media/photo/orenburg/lpuimage/9606/15980-oblastnoy-narkologicheskiy-dispanser_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90" y="1913993"/>
            <a:ext cx="1438084" cy="143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316756" y="655580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7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300" y="751703"/>
            <a:ext cx="3507661" cy="2790568"/>
          </a:xfrm>
        </p:spPr>
        <p:txBody>
          <a:bodyPr/>
          <a:lstStyle/>
          <a:p>
            <a:r>
              <a:rPr lang="ru-RU" sz="3600" dirty="0" smtClean="0"/>
              <a:t>Оформление справки о доставке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 flipH="1" flipV="1">
            <a:off x="10971212" y="6019799"/>
            <a:ext cx="18282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28179" y="496656"/>
            <a:ext cx="6096000" cy="6135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Министерство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здравоохранения и                    Медицинская документация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социального развития                  Учетная форма N 451/у-06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Российской Федерации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(Наименование медицинской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организации)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Справка о доставке биологических объектов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на химико-токсикологические исследования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"__" ____________ 200_ г.                     N 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(Наименование структурного подразделения, производившего отбор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биологических объектов - Подразделение)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(Наименование химико-токсикологической лаборатории - ХТЛ)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Номера направлений   на химико-токсикологические исследования и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даты их выдачи 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Коды (штрих-коды) биологических объектов 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и время отправки биологических объектов 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(Ф.И.О. лица, осуществляющего перевозку биологических объектов)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(Фамилия, инициалы и подпись работника Подразделения)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и время доставки биологических объектов в ХТЛ 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наружного осмотра биологических объектов 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Выявленные несоответствия ________________________________________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Заведующий ХТЛ ______________________ ____________________________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(Подпись)             (Фамилия, инициалы)</a:t>
            </a:r>
            <a:r>
              <a:rPr lang="ru-RU" sz="85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5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b="1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Штамп ХТЛ</a:t>
            </a:r>
            <a:endParaRPr lang="ru-RU" sz="11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50" dirty="0" smtClean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361" y="406039"/>
            <a:ext cx="1438781" cy="143878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32200" y="221588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6065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924" y="1210962"/>
            <a:ext cx="4070125" cy="4051195"/>
          </a:xfrm>
        </p:spPr>
        <p:txBody>
          <a:bodyPr/>
          <a:lstStyle/>
          <a:p>
            <a:r>
              <a:rPr lang="ru-RU" sz="2800" b="1" dirty="0" smtClean="0"/>
              <a:t>Медицинская документация</a:t>
            </a:r>
            <a:r>
              <a:rPr lang="ru-RU" sz="2800" b="1" dirty="0"/>
              <a:t> </a:t>
            </a:r>
            <a:r>
              <a:rPr lang="ru-RU" sz="2800" b="1" dirty="0" smtClean="0"/>
              <a:t>заполняется:</a:t>
            </a:r>
            <a:br>
              <a:rPr lang="ru-RU" sz="2800" b="1" dirty="0" smtClean="0"/>
            </a:br>
            <a:r>
              <a:rPr lang="ru-RU" sz="2800" b="1" dirty="0" smtClean="0"/>
              <a:t>-</a:t>
            </a:r>
            <a:r>
              <a:rPr lang="ru-RU" b="1" dirty="0" smtClean="0"/>
              <a:t>разборчивым подчерком </a:t>
            </a:r>
            <a:br>
              <a:rPr lang="ru-RU" b="1" dirty="0" smtClean="0"/>
            </a:br>
            <a:r>
              <a:rPr lang="ru-RU" b="1" dirty="0" smtClean="0"/>
              <a:t> -печатными буквами</a:t>
            </a:r>
            <a:br>
              <a:rPr lang="ru-RU" b="1" dirty="0" smtClean="0"/>
            </a:br>
            <a:r>
              <a:rPr lang="ru-RU" b="1" dirty="0"/>
              <a:t>-</a:t>
            </a:r>
            <a:r>
              <a:rPr lang="ru-RU" b="1" dirty="0" smtClean="0"/>
              <a:t> не смываемыми чернилами</a:t>
            </a:r>
            <a:br>
              <a:rPr lang="ru-RU" b="1" dirty="0" smtClean="0"/>
            </a:br>
            <a:r>
              <a:rPr lang="ru-RU" b="1" dirty="0" smtClean="0"/>
              <a:t>- компьютерный вариант. 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115441" y="6215063"/>
            <a:ext cx="68981" cy="46037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 flipV="1">
            <a:off x="373416" y="6329679"/>
            <a:ext cx="9550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903" y="1351766"/>
            <a:ext cx="7265773" cy="44484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8652" y="389200"/>
            <a:ext cx="1438781" cy="143878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73416" y="340903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551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5572" y="886810"/>
            <a:ext cx="3136189" cy="1121979"/>
          </a:xfrm>
        </p:spPr>
        <p:txBody>
          <a:bodyPr/>
          <a:lstStyle/>
          <a:p>
            <a:r>
              <a:rPr lang="ru-RU" sz="3200" dirty="0" smtClean="0"/>
              <a:t>Оформление этикетки</a:t>
            </a:r>
            <a:endParaRPr lang="ru-RU" sz="3200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5100145" y="796159"/>
            <a:ext cx="6328268" cy="52551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На </a:t>
            </a:r>
            <a:r>
              <a:rPr lang="ru-RU" sz="2400" dirty="0" err="1" smtClean="0"/>
              <a:t>хти</a:t>
            </a:r>
            <a:r>
              <a:rPr lang="ru-RU" sz="2400" dirty="0" smtClean="0"/>
              <a:t> </a:t>
            </a:r>
            <a:r>
              <a:rPr lang="ru-RU" sz="2400" dirty="0"/>
              <a:t>направляется : </a:t>
            </a:r>
            <a:r>
              <a:rPr lang="ru-RU" sz="2400" dirty="0" smtClean="0"/>
              <a:t>(</a:t>
            </a:r>
            <a:r>
              <a:rPr lang="ru-RU" sz="2400" dirty="0"/>
              <a:t>кровь/</a:t>
            </a:r>
            <a:r>
              <a:rPr lang="ru-RU" sz="2400" u="sng" dirty="0"/>
              <a:t>моча</a:t>
            </a:r>
            <a:r>
              <a:rPr lang="ru-RU" sz="2400" dirty="0"/>
              <a:t>)</a:t>
            </a:r>
          </a:p>
          <a:p>
            <a:r>
              <a:rPr lang="ru-RU" sz="2400" dirty="0"/>
              <a:t>Код  000005       время   13:05</a:t>
            </a:r>
          </a:p>
          <a:p>
            <a:r>
              <a:rPr lang="ru-RU" sz="2400" dirty="0" smtClean="0"/>
              <a:t>Дата отбора    12.03.2018 </a:t>
            </a:r>
          </a:p>
          <a:p>
            <a:r>
              <a:rPr lang="ru-RU" sz="2400" dirty="0" smtClean="0"/>
              <a:t>Врач  </a:t>
            </a:r>
            <a:r>
              <a:rPr lang="ru-RU" sz="2400" dirty="0"/>
              <a:t>Сидоров А.А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Подпись пациента с обратной стороны этикетки.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half" idx="2"/>
          </p:nvPr>
        </p:nvSpPr>
        <p:spPr>
          <a:xfrm>
            <a:off x="693683" y="2475186"/>
            <a:ext cx="3949261" cy="18288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Этикетки на флаконах установленного образца.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6201" y="367462"/>
            <a:ext cx="1438781" cy="143878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416472" y="233905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794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772" y="0"/>
            <a:ext cx="1158765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по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приему биологических сред на ХТИ по мед. освидетельствованию.</a:t>
            </a:r>
            <a:endParaRPr lang="en-US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Номер телефона </a:t>
            </a:r>
            <a:r>
              <a:rPr lang="en-US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(3532) 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56-82-54. Время для консультаций по телефону с15-до 17.  </a:t>
            </a: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Транспортировка образцов должна осуществляется с использованием сумки - холодильник, с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хладоэлементами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хранение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биосред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 отправки при </a:t>
            </a:r>
            <a:endParaRPr lang="ru-RU" sz="11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  <a:tabLst>
                <a:tab pos="457200" algn="l"/>
              </a:tabLst>
            </a:pP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температуре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градусов в холодильнике.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(п.2, 4, 8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доставки образца биологического объекта не должен превышать десяти рабочих дней с момента отбора биологического объекта</a:t>
            </a:r>
            <a:r>
              <a:rPr lang="ru-RU" sz="11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spcAft>
                <a:spcPts val="600"/>
              </a:spcAft>
              <a:tabLst>
                <a:tab pos="457200" algn="l"/>
              </a:tabLst>
            </a:pPr>
            <a:r>
              <a:rPr lang="ru-RU" sz="1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(п.10 Приложение № 3 Приказ МЗ РФ № 933н от 18.12.2015)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Обязательное наличие двух флаконов (опытный и контрольный образец) одной перемешанной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биосреды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Кровь отбирается в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вакутейнер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ЭДТА. Моча перед разлитием во флакон контрольного образца перемешивается для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избежания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формирования осадка и разных по цвету проб.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(п.2, 4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Оба контейнера </a:t>
            </a:r>
            <a:r>
              <a:rPr lang="ru-RU" sz="11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должны быть опечатаны с контролем первого вскрытия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(п.2, 4, 8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Отбор биологического объекта (мочи) для направления на химико-токсикологические исследования производится в объеме не менее 30 мл в два одноразовых контейнера для сбора мочи (не менее 20 мл образца для исследования и не менее 10 мл- контрольный образец).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(п.4.Приложение № 3 Приказ МЗ РФ № 933н от 18.12.2015; п. 4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Отбор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крови производится из поверхностной вены в объеме 15 мл в две пробирки (флакона) объемами 10 мл и 5 мл.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(п.6.Приложение № 3 Приказ МЗ РФ № 933н от 18.12.2015; п. 2 Приложение № 2 Приказ МЗ РФ № 40 от 27.01.2006)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распечатанного результата  предварительного исследования для каждой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биопробы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(п.9.Приложение № 3 Приказ МЗ РФ № 933н от 18.12.2015)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необходимых записей без исправлений, разборчиво в сопроводительной документации и на этикетках вакуумных пробирок или другой соответствующей посуды, содержащих образцы мочи или крови;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8 Приложение № 2 Приказ МЗ РФ № 40 от 27.01.2006; п.3 Приложение № 8 Приказ МЗ РФ № 40 от 27.01.2006; п.4 Приложение № 10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Наличие, целостность и отсутствие загрязнений  номерных этикеток на вакуумных пробирках или другой соответствующей посуды с образцом мочи или крови;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4,10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доступа к просмотру подписи обследуемого на обратной стороне этикетки;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8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 шестизначных кодов биологических объектов и направления;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8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сгустков в объектах крови (наличие антикоагулянта);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2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одной этикетки на пробирке или другой соответствующей посуде (отсутствие этикеток других веществ, использованных ранее), содержащей образец мочи или крови;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8, 10 Приложение № 2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Нанесение надписей на этикетку пробирки или другой соответствующей посуды содержащих образцы мочи или крови, несмываемыми чернилами (без исправлений);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справки о доставке 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весь доставленный материал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заполненными полями и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ее копия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(п. 9 Приложение № 2 Приказ МЗ РФ № 40 от 27.01.2006; п. 2 Приложение № 10 Приказ МЗ РФ № 40 от 27.01.2006)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>
              <a:spcAft>
                <a:spcPts val="600"/>
              </a:spcAft>
            </a:pPr>
            <a:endParaRPr lang="ru-RU" sz="11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1809" y="239947"/>
            <a:ext cx="1438781" cy="143878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6476" y="239947"/>
            <a:ext cx="612022" cy="584886"/>
          </a:xfrm>
        </p:spPr>
        <p:txBody>
          <a:bodyPr/>
          <a:lstStyle/>
          <a:p>
            <a:fld id="{95A706AD-7CE7-45F8-8D21-D559F2ED1672}" type="slidenum">
              <a:rPr lang="ru-RU" smtClean="0">
                <a:solidFill>
                  <a:schemeClr val="tx1"/>
                </a:solidFill>
              </a:rPr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318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593" y="133958"/>
            <a:ext cx="11800490" cy="676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принимаются </a:t>
            </a:r>
            <a:r>
              <a:rPr lang="ru-RU" sz="14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биопробы</a:t>
            </a:r>
            <a:r>
              <a:rPr lang="ru-RU" sz="1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случае: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ранспортировка образцов осуществляется вне сумки- холодильник, без хлад. элементов (не соблюдение температурного режима); </a:t>
            </a:r>
          </a:p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хранение до отправки с несоблюдением температурного режима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двух флаконов (опытный и контрольный образец) одной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биосреды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документов на поступившие образцы мочи или крови;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на флаконах контроля первого вскрытия (наличие отверстий от иглы и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необходимых записей, наличие исправлений в сопроводительной документации, на этикетках вакуумных пробирок или другой соответствующей посуды, содержащие образцы мочи или крови;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отсутствие, нарушение целостности или загрязнение номерных этикеток на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вакуумных пробирках или другой соответствующей посуды с образцом мочи или крови;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доступа к просмотру подписи обследуемого на обратной стороне этикетки;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сгустка в образце крови;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одинакового шестизначного кода у трех и более образцов мочи или крови;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нескольких этикеток на пробирке, содержащей образец мочи или крови;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нанесение надписей на этикетки пробирок или другой соответствующей посуды, содержащих образцы мочи или крови, смываемыми чернилами, карандашом, а также исправления;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недостаточное количество (не соответствующее нормативным документам) или отсутствие в пробирке образца мочи или крови;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протекание пробирки или другой соответствующей посуды, содержащие образец мочи или крови.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3.3.   Мотивированное решение об отказе в проведении подтверждающих химико-токсикологических исследований принимается уполномоченным лицом, осуществляющим приемку образцов. 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3.4.  Мотивированное решение, об отказе проведения предварительных или подтверждающих химико-токсикологических исследований образцов мочи или крови, указанное в письменном виде в справке о доставке, 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DejaVuSans"/>
                <a:cs typeface="Times New Roman" panose="02020603050405020304" pitchFamily="18" charset="0"/>
              </a:rPr>
              <a:t>учетной формы 451/У-06 "справка о доставке биологических объектов на химико-токсикологические исследования "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графе несоответствия,  направляются в медицинскую организацию, направившую биологический материал для проведения подтверждающих химико-токсикологических исследований, вместе с образцами соответствующей мочи или крови. Один экземпляр справки о доставке (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DejaVuSans"/>
                <a:cs typeface="Times New Roman" panose="02020603050405020304" pitchFamily="18" charset="0"/>
              </a:rPr>
              <a:t>учетной формы 451/У-06 "справка о доставке биологических объектов на химико-токсикологические исследования ")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 соответствующими записями, оставляются в химико-токсикологической лаборатории.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40" y="295730"/>
            <a:ext cx="1438781" cy="143878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593" y="133958"/>
            <a:ext cx="605623" cy="437854"/>
          </a:xfrm>
        </p:spPr>
        <p:txBody>
          <a:bodyPr/>
          <a:lstStyle/>
          <a:p>
            <a:fld id="{95A706AD-7CE7-45F8-8D21-D559F2ED1672}" type="slidenum">
              <a:rPr lang="ru-RU" smtClean="0">
                <a:solidFill>
                  <a:schemeClr val="tx1"/>
                </a:solidFill>
              </a:rPr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602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«Определение фракций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карбогидрат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-дефицитного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трансферрина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методом капиллярного электрофореза»</a:t>
            </a:r>
            <a:b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7135" y="2199504"/>
            <a:ext cx="5732977" cy="382029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Министерства здравоохранения России от 15.06.2015 г. № 344н	(об освидетельствовании водителей (кандидатов в водители ТС))</a:t>
            </a:r>
          </a:p>
          <a:p>
            <a:pPr>
              <a:buFont typeface="Wingdings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Приказ Министерства здравоохранения России от 30.06.2016 г. № 441н	(владение оружием)</a:t>
            </a:r>
          </a:p>
          <a:p>
            <a:pPr>
              <a:buFont typeface="Wingdings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Приказ Министерства здравоохранения России от 22.12.2016 г. № 988н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допуске к работе с НС и ПВ)</a:t>
            </a:r>
          </a:p>
          <a:p>
            <a:pPr>
              <a:buFont typeface="Wingdings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а также Приказы, утверждающие Порядок и Стандарты оказания специализированной медицинской помощи по профилю "психиатрия-наркология" (1034н, 299н, 300н, 301н)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208712" y="2199504"/>
            <a:ext cx="5670250" cy="3820296"/>
          </a:xfrm>
        </p:spPr>
        <p:txBody>
          <a:bodyPr>
            <a:normAutofit/>
          </a:bodyPr>
          <a:lstStyle/>
          <a:p>
            <a:pPr indent="180340">
              <a:lnSpc>
                <a:spcPct val="150000"/>
              </a:lnSpc>
              <a:tabLst>
                <a:tab pos="65659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Процедуре определения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карбогидрат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-дефицитного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трансферрина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(CDT) в сыворотке крови методом капиллярного электрофореза присвоен код номенклатуры медицинской услуги A09.05.229.</a:t>
            </a:r>
          </a:p>
          <a:p>
            <a:pPr indent="180340">
              <a:lnSpc>
                <a:spcPct val="150000"/>
              </a:lnSpc>
              <a:tabLst>
                <a:tab pos="65659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(Приказ Минздрав №1664н от 27.12.2011г., № 813н от 10.12.2014г.).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2792" y="607759"/>
            <a:ext cx="1444877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183" y="330389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5998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228" y="764628"/>
            <a:ext cx="4512751" cy="3906425"/>
          </a:xfrm>
        </p:spPr>
        <p:txBody>
          <a:bodyPr/>
          <a:lstStyle/>
          <a:p>
            <a:r>
              <a:rPr lang="ru-RU" sz="2800" dirty="0" smtClean="0"/>
              <a:t>Оформление направления </a:t>
            </a:r>
            <a:r>
              <a:rPr lang="ru-RU" sz="2800" dirty="0"/>
              <a:t>на СДТ:</a:t>
            </a:r>
            <a:br>
              <a:rPr lang="ru-RU" sz="2800" dirty="0"/>
            </a:br>
            <a:r>
              <a:rPr lang="ru-RU" sz="2800"/>
              <a:t> </a:t>
            </a:r>
            <a:r>
              <a:rPr lang="ru-RU" sz="2800" smtClean="0"/>
              <a:t>одна </a:t>
            </a:r>
            <a:r>
              <a:rPr lang="ru-RU" sz="2800" dirty="0"/>
              <a:t>пробирка венозной крови            (как на биохимическое исследование, без </a:t>
            </a:r>
            <a:r>
              <a:rPr lang="ru-RU" sz="2800" dirty="0" smtClean="0"/>
              <a:t>антикоагулянтов и других реактивов)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3407" y="2096814"/>
            <a:ext cx="4532586" cy="2864654"/>
          </a:xfrm>
        </p:spPr>
        <p:txBody>
          <a:bodyPr>
            <a:normAutofit/>
          </a:bodyPr>
          <a:lstStyle/>
          <a:p>
            <a:r>
              <a:rPr lang="ru-RU" sz="1700" dirty="0">
                <a:solidFill>
                  <a:schemeClr val="tx1"/>
                </a:solidFill>
              </a:rPr>
              <a:t>ИССЛЕДОВАНИЕ НА СДТ</a:t>
            </a:r>
          </a:p>
          <a:p>
            <a:r>
              <a:rPr lang="ru-RU" sz="1700" dirty="0">
                <a:solidFill>
                  <a:schemeClr val="tx1"/>
                </a:solidFill>
              </a:rPr>
              <a:t>ФИО </a:t>
            </a:r>
            <a:r>
              <a:rPr lang="ru-RU" sz="1700" dirty="0" smtClean="0">
                <a:solidFill>
                  <a:schemeClr val="tx1"/>
                </a:solidFill>
              </a:rPr>
              <a:t>ПАЦИЕНТА_______________________</a:t>
            </a:r>
            <a:endParaRPr lang="ru-RU" sz="1700" dirty="0">
              <a:solidFill>
                <a:schemeClr val="tx1"/>
              </a:solidFill>
            </a:endParaRPr>
          </a:p>
          <a:p>
            <a:r>
              <a:rPr lang="ru-RU" sz="1700" dirty="0">
                <a:solidFill>
                  <a:schemeClr val="tx1"/>
                </a:solidFill>
              </a:rPr>
              <a:t>ГОД РОЖДЕНИЯ  </a:t>
            </a:r>
            <a:r>
              <a:rPr lang="ru-RU" sz="1700" dirty="0" smtClean="0">
                <a:solidFill>
                  <a:schemeClr val="tx1"/>
                </a:solidFill>
              </a:rPr>
              <a:t>_______ ПОЛ__________</a:t>
            </a:r>
            <a:endParaRPr lang="ru-RU" sz="1700" dirty="0">
              <a:solidFill>
                <a:schemeClr val="tx1"/>
              </a:solidFill>
            </a:endParaRPr>
          </a:p>
          <a:p>
            <a:r>
              <a:rPr lang="ru-RU" sz="1700" dirty="0">
                <a:solidFill>
                  <a:schemeClr val="tx1"/>
                </a:solidFill>
              </a:rPr>
              <a:t>ДАТА </a:t>
            </a:r>
            <a:r>
              <a:rPr lang="ru-RU" sz="1700" dirty="0" err="1" smtClean="0">
                <a:solidFill>
                  <a:schemeClr val="tx1"/>
                </a:solidFill>
              </a:rPr>
              <a:t>отБОРА</a:t>
            </a:r>
            <a:r>
              <a:rPr lang="ru-RU" sz="1700" dirty="0" smtClean="0">
                <a:solidFill>
                  <a:schemeClr val="tx1"/>
                </a:solidFill>
              </a:rPr>
              <a:t>_________________________</a:t>
            </a:r>
            <a:endParaRPr lang="ru-RU" sz="1700" dirty="0">
              <a:solidFill>
                <a:schemeClr val="tx1"/>
              </a:solidFill>
            </a:endParaRPr>
          </a:p>
          <a:p>
            <a:r>
              <a:rPr lang="ru-RU" sz="1700" dirty="0">
                <a:solidFill>
                  <a:schemeClr val="tx1"/>
                </a:solidFill>
              </a:rPr>
              <a:t>ФИО </a:t>
            </a:r>
            <a:r>
              <a:rPr lang="ru-RU" sz="1700" dirty="0" smtClean="0">
                <a:solidFill>
                  <a:schemeClr val="tx1"/>
                </a:solidFill>
              </a:rPr>
              <a:t>ВРАЧА___________________________</a:t>
            </a:r>
            <a:endParaRPr lang="ru-RU" sz="1700" dirty="0">
              <a:solidFill>
                <a:schemeClr val="tx1"/>
              </a:solidFill>
            </a:endParaRPr>
          </a:p>
          <a:p>
            <a:r>
              <a:rPr lang="ru-RU" sz="1700" dirty="0">
                <a:solidFill>
                  <a:schemeClr val="tx1"/>
                </a:solidFill>
              </a:rPr>
              <a:t>ФИО </a:t>
            </a:r>
            <a:r>
              <a:rPr lang="ru-RU" sz="1700" dirty="0" smtClean="0">
                <a:solidFill>
                  <a:schemeClr val="tx1"/>
                </a:solidFill>
              </a:rPr>
              <a:t>М/С_____________________________</a:t>
            </a:r>
          </a:p>
          <a:p>
            <a:r>
              <a:rPr lang="ru-RU" sz="1700" dirty="0" err="1" smtClean="0">
                <a:solidFill>
                  <a:schemeClr val="tx1"/>
                </a:solidFill>
              </a:rPr>
              <a:t>мо</a:t>
            </a:r>
            <a:r>
              <a:rPr lang="ru-RU" sz="1700" dirty="0" smtClean="0">
                <a:solidFill>
                  <a:schemeClr val="tx1"/>
                </a:solidFill>
              </a:rPr>
              <a:t> (</a:t>
            </a:r>
            <a:r>
              <a:rPr lang="ru-RU" sz="1700" dirty="0" err="1" smtClean="0">
                <a:solidFill>
                  <a:schemeClr val="tx1"/>
                </a:solidFill>
              </a:rPr>
              <a:t>конт</a:t>
            </a:r>
            <a:r>
              <a:rPr lang="ru-RU" sz="1700" dirty="0" smtClean="0">
                <a:solidFill>
                  <a:schemeClr val="tx1"/>
                </a:solidFill>
              </a:rPr>
              <a:t>. тел)_______________________</a:t>
            </a:r>
            <a:endParaRPr lang="ru-RU" sz="17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209" y="234423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74128" y="380784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942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Оренбургском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областном наркологическом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диспансере определение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маркера CDT на системах капиллярного электрофореза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с июня  2015 года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3626240"/>
              </p:ext>
            </p:extLst>
          </p:nvPr>
        </p:nvGraphicFramePr>
        <p:xfrm>
          <a:off x="1154954" y="2133941"/>
          <a:ext cx="10047764" cy="3839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2421"/>
                <a:gridCol w="832624"/>
                <a:gridCol w="1583277"/>
                <a:gridCol w="1383956"/>
                <a:gridCol w="864973"/>
                <a:gridCol w="1696995"/>
                <a:gridCol w="790832"/>
                <a:gridCol w="1572686"/>
              </a:tblGrid>
              <a:tr h="601021">
                <a:tc rowSpan="2" gridSpan="2"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обследовано</a:t>
                      </a:r>
                    </a:p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Полученные результаты исследования </a:t>
                      </a:r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CDT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080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1,3%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норма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˃ 1,6% </a:t>
                      </a: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патология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от общего кол-ва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˃1,3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  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≤1,6% </a:t>
                      </a: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"серая зона"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18034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от общего кол-ва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Генетический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вариант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00314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2015г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0314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0314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1073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0314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11мес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г.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1791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1623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0268" y="695160"/>
            <a:ext cx="1444877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6755" y="263020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6932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1285103"/>
            <a:ext cx="3443416" cy="473675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Химико-токсикологическая лаборатория проводит </a:t>
            </a:r>
            <a:r>
              <a:rPr lang="ru-RU" sz="2400" dirty="0">
                <a:solidFill>
                  <a:schemeClr val="bg1"/>
                </a:solidFill>
              </a:rPr>
              <a:t>систематический анализ показателей </a:t>
            </a:r>
            <a:r>
              <a:rPr lang="ru-RU" sz="2400" dirty="0" smtClean="0">
                <a:solidFill>
                  <a:schemeClr val="bg1"/>
                </a:solidFill>
              </a:rPr>
              <a:t>деятельности, готовит </a:t>
            </a:r>
            <a:r>
              <a:rPr lang="ru-RU" sz="2400" dirty="0">
                <a:solidFill>
                  <a:schemeClr val="bg1"/>
                </a:solidFill>
              </a:rPr>
              <a:t>и </a:t>
            </a:r>
            <a:r>
              <a:rPr lang="ru-RU" sz="2400" dirty="0" smtClean="0">
                <a:solidFill>
                  <a:schemeClr val="bg1"/>
                </a:solidFill>
              </a:rPr>
              <a:t>предоставляет </a:t>
            </a:r>
            <a:r>
              <a:rPr lang="ru-RU" sz="2400" dirty="0">
                <a:solidFill>
                  <a:schemeClr val="bg1"/>
                </a:solidFill>
              </a:rPr>
              <a:t>в установленные сроки отчеты о работе</a:t>
            </a:r>
            <a:r>
              <a:rPr lang="ru-RU" sz="2400" dirty="0" smtClean="0">
                <a:solidFill>
                  <a:schemeClr val="bg1"/>
                </a:solidFill>
              </a:rPr>
              <a:t>,</a:t>
            </a:r>
            <a:r>
              <a:rPr lang="ru-RU" sz="2400" dirty="0">
                <a:solidFill>
                  <a:schemeClr val="bg1"/>
                </a:solidFill>
              </a:rPr>
              <a:t> на их основе </a:t>
            </a:r>
            <a:r>
              <a:rPr lang="ru-RU" sz="2400" dirty="0" smtClean="0">
                <a:solidFill>
                  <a:schemeClr val="bg1"/>
                </a:solidFill>
              </a:rPr>
              <a:t>разрабатывает мероприятия </a:t>
            </a:r>
            <a:r>
              <a:rPr lang="ru-RU" sz="2400" dirty="0">
                <a:solidFill>
                  <a:schemeClr val="bg1"/>
                </a:solidFill>
              </a:rPr>
              <a:t>по совершенствованию деятельности </a:t>
            </a:r>
            <a:r>
              <a:rPr lang="ru-RU" sz="2400" dirty="0" smtClean="0">
                <a:solidFill>
                  <a:schemeClr val="bg1"/>
                </a:solidFill>
              </a:rPr>
              <a:t>лаборатории 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618264" y="4906343"/>
            <a:ext cx="3859212" cy="13716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8679795"/>
              </p:ext>
            </p:extLst>
          </p:nvPr>
        </p:nvGraphicFramePr>
        <p:xfrm>
          <a:off x="4053016" y="829439"/>
          <a:ext cx="8138984" cy="564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9691"/>
                <a:gridCol w="1754659"/>
                <a:gridCol w="1408671"/>
                <a:gridCol w="1631092"/>
                <a:gridCol w="1944871"/>
              </a:tblGrid>
              <a:tr h="79907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Таблица обнаруженных дизайнерских наркотиков за 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3597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2011- 2015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25Н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NBOME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MAM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a-PVP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a-PVP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a-PVP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2С-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JNBOME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MDMA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BMDP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FAB-144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XLR11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2СВ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MDM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еткатинон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DOET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FB-22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fubinaca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2С-С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MDPPP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JWH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MDMA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5-fluoro AB-</a:t>
                      </a:r>
                      <a:r>
                        <a:rPr lang="en-US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pinaca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4-МЕС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MPPP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MDMA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MDMB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Р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B-22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5fluoro-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MDMB(N)-2201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MDMB(N)-2201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5Meo-AMT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PB-22F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МДМА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6APDB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THJ-2201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B-CHMINACA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UR-144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PINACA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ADBICA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TMCP-1220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fubinaca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URB-754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CHMINACA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ADB-PINACA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UR-144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XLR11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МДПВ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PhexP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XLR11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МД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B-CHMINACA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MPA-2201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a-PVP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DB-CHMINACA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fubinaca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MPPP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BK.MBDB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fubinaca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fubinaca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Р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B-22</a:t>
                      </a:r>
                    </a:p>
                  </a:txBody>
                  <a:tcPr marL="9525" marR="9525" marT="9525" marB="0" anchor="ctr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BMDP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АВ-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pinaca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2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JWH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МД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МД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09600" y="301580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28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8928" y="207577"/>
            <a:ext cx="1077526" cy="107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15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510690"/>
            <a:ext cx="1438781" cy="1438781"/>
          </a:xfrm>
          <a:prstGeom prst="rect">
            <a:avLst/>
          </a:prstGeom>
        </p:spPr>
      </p:pic>
      <p:graphicFrame>
        <p:nvGraphicFramePr>
          <p:cNvPr id="7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16301890"/>
              </p:ext>
            </p:extLst>
          </p:nvPr>
        </p:nvGraphicFramePr>
        <p:xfrm>
          <a:off x="853283" y="859355"/>
          <a:ext cx="10486767" cy="5158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1757"/>
                <a:gridCol w="567655"/>
                <a:gridCol w="584599"/>
                <a:gridCol w="643906"/>
                <a:gridCol w="762522"/>
                <a:gridCol w="610016"/>
                <a:gridCol w="643906"/>
                <a:gridCol w="942201"/>
                <a:gridCol w="1037967"/>
                <a:gridCol w="1532238"/>
              </a:tblGrid>
              <a:tr h="586061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Таблица  обнаруженных значимых веществ за </a:t>
                      </a:r>
                      <a:r>
                        <a:rPr lang="ru-RU" sz="3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2011-2018</a:t>
                      </a:r>
                      <a:endParaRPr lang="ru-RU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5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Изменения 2011-2017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(11мес)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Опиаты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Каннабиноиды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664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Амфетамины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метамфетамины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Барбитураты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+136(2012)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Бензодиазепины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Кокаин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Другие лекарственные вещества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+240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15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Синтетические </a:t>
                      </a:r>
                      <a:r>
                        <a:rPr lang="ru-RU" sz="1600" b="0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каннабимиметики</a:t>
                      </a:r>
                      <a:r>
                        <a:rPr lang="ru-RU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(СПАЙС)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-53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6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15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Синтетические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катиноны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(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a-PVP)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15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наркотических веществ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5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Комбинации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434184" y="291658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252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1656" y="848497"/>
            <a:ext cx="8761413" cy="881449"/>
          </a:xfrm>
        </p:spPr>
        <p:txBody>
          <a:bodyPr/>
          <a:lstStyle/>
          <a:p>
            <a:r>
              <a:rPr lang="ru-RU" sz="4400" b="1" dirty="0" smtClean="0"/>
              <a:t>Задачи лаборатории</a:t>
            </a:r>
            <a:br>
              <a:rPr lang="ru-RU" sz="4400" b="1" dirty="0" smtClean="0"/>
            </a:b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228" y="2124204"/>
            <a:ext cx="11730680" cy="454844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Основной задачей химико-токсикологической лаборатории является исследование биологических сред организма (кровь, моча) на наркотические и психотропные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общеклинических, гематологических, иммунологических, биохимических, цитологических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недрение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прогрессивных форм работы, новых методик, имеющие высокую аналитическую точность и диагностическую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надежность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консультативной помощи врачам лечебных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отделений и другим медицинским учреждениям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070" y="685424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285902" y="1086561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3974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1109143"/>
              </p:ext>
            </p:extLst>
          </p:nvPr>
        </p:nvGraphicFramePr>
        <p:xfrm>
          <a:off x="444843" y="576649"/>
          <a:ext cx="11121081" cy="5803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6411"/>
                <a:gridCol w="1458097"/>
                <a:gridCol w="1219200"/>
                <a:gridCol w="1087395"/>
                <a:gridCol w="807308"/>
                <a:gridCol w="1826509"/>
                <a:gridCol w="1106161"/>
              </a:tblGrid>
              <a:tr h="1260389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3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Сравнительная таблица</a:t>
                      </a:r>
                      <a:r>
                        <a:rPr lang="ru-RU" sz="32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значимых веществ, обнаруженных в областях за 2017</a:t>
                      </a:r>
                      <a:endParaRPr lang="ru-RU" sz="3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58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Оренбургская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Самарская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Москва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Опиаты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20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13,6</a:t>
                      </a:r>
                      <a:endParaRPr lang="ru-RU" sz="20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Каннабиноиды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  <a:endParaRPr lang="ru-RU" sz="20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</a:t>
                      </a:r>
                      <a:endParaRPr lang="ru-RU" sz="20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Амфетамины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метамфетамины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Барбитураты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  <a:endParaRPr lang="ru-RU" sz="20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Бензодиазепины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1741(</a:t>
                      </a:r>
                      <a:r>
                        <a:rPr lang="ru-RU" sz="1600" b="0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метадон</a:t>
                      </a:r>
                      <a:r>
                        <a:rPr lang="ru-RU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Кокаин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3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</a:t>
                      </a:r>
                      <a:endParaRPr lang="ru-RU" sz="20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</a:tr>
              <a:tr h="650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Синтетические </a:t>
                      </a:r>
                      <a:r>
                        <a:rPr lang="ru-RU" sz="2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каннабимиметики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(СПАЙС)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/>
                </a:tc>
              </a:tr>
              <a:tr h="650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Синтетические </a:t>
                      </a:r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катиноны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(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a-PVP)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40,8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87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наркотических веществ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14766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44843" y="229926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039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03176639"/>
              </p:ext>
            </p:extLst>
          </p:nvPr>
        </p:nvGraphicFramePr>
        <p:xfrm>
          <a:off x="345990" y="312385"/>
          <a:ext cx="11524733" cy="6446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1804"/>
                <a:gridCol w="819289"/>
                <a:gridCol w="829604"/>
                <a:gridCol w="993572"/>
                <a:gridCol w="1013255"/>
                <a:gridCol w="2397209"/>
              </a:tblGrid>
              <a:tr h="113654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Сравнительная таблица </a:t>
                      </a: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положительных</a:t>
                      </a:r>
                      <a:r>
                        <a:rPr lang="ru-RU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результатов химико-токсикологических исследований на этанол</a:t>
                      </a:r>
                      <a:r>
                        <a:rPr lang="ru-RU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, суррогаты</a:t>
                      </a:r>
                      <a:r>
                        <a:rPr lang="ru-RU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, наркотические и психотропные вещества по возрастным </a:t>
                      </a:r>
                      <a:r>
                        <a:rPr lang="ru-RU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группам.</a:t>
                      </a:r>
                      <a:endParaRPr lang="ru-RU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91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(11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мес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изменения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 сравнении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2017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2016</a:t>
                      </a:r>
                    </a:p>
                  </a:txBody>
                  <a:tcPr marL="9525" marR="9525" marT="9525" marB="0" anchor="b"/>
                </a:tc>
              </a:tr>
              <a:tr h="31250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освидетельствованных на этанол  всех возрастных групп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2744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3338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3722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+11,5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5368">
                <a:tc>
                  <a:txBody>
                    <a:bodyPr/>
                    <a:lstStyle/>
                    <a:p>
                      <a:pPr algn="l" fontAlgn="b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</a:t>
                      </a:r>
                      <a:r>
                        <a:rPr lang="ru-RU" sz="1600" kern="1200" dirty="0" err="1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осв</a:t>
                      </a:r>
                      <a:r>
                        <a:rPr lang="ru-RU" sz="1600" kern="120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-х (</a:t>
                      </a:r>
                      <a:r>
                        <a:rPr lang="ru-RU" sz="1600" kern="1200" dirty="0" err="1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обследованые</a:t>
                      </a:r>
                      <a:r>
                        <a:rPr lang="ru-RU" sz="1600" kern="120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ru-RU" sz="16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 этанол детей и подростков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+124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5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Всего выявленные положительные результаты на этанол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1268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+11,3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Взрослые на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этанол положительные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1118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+10,3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Подростки и дети </a:t>
                      </a:r>
                      <a:r>
                        <a:rPr lang="ru-RU" sz="16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положительные на </a:t>
                      </a:r>
                      <a:r>
                        <a:rPr lang="ru-RU" sz="1600" b="0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этанол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(4,4)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(13,9)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35(10,3)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(2,1)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+67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33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Суррогаты положительные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+14,8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Метанол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Изопропанол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Ацетон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+400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освидетельствованные на наркотики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12878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31447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35003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31447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+11,3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3776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Всего освидетельствованные на наркотики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дети и подростки</a:t>
                      </a:r>
                      <a:endParaRPr lang="ru-RU" sz="16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+232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3776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Положительные результаты на наркотики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2499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1702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47735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Взрослые положительные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 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наркотики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2429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1618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47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246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Подростки и дети </a:t>
                      </a:r>
                      <a:r>
                        <a:rPr lang="ru-RU" sz="16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положительные на </a:t>
                      </a:r>
                      <a:r>
                        <a:rPr lang="ru-RU" sz="1600" b="0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наркотики (никотин</a:t>
                      </a:r>
                      <a:r>
                        <a:rPr lang="ru-RU" sz="16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, котинин</a:t>
                      </a:r>
                      <a:r>
                        <a:rPr lang="ru-RU" sz="1600" b="0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70(19)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84(26)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112(10)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125(9)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+33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316756" y="188638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5183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216" y="611202"/>
            <a:ext cx="10272584" cy="1102267"/>
          </a:xfrm>
        </p:spPr>
        <p:txBody>
          <a:bodyPr/>
          <a:lstStyle/>
          <a:p>
            <a:pPr algn="ctr"/>
            <a:r>
              <a:rPr lang="ru-RU" b="1" dirty="0" smtClean="0"/>
              <a:t>Планы химико-токсикологической лаборатории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324" y="2207740"/>
            <a:ext cx="11903676" cy="4341341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своих знаний и повышение квалификации персонала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аналитического процесса и  оборудования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Дальнейшее развитие </a:t>
            </a:r>
            <a:r>
              <a:rPr 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компьютерных лабораторных систем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недрение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высокотехнологичных методов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для выявления новых потенциально-опасных наркотических веществ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качества лабораторных исследований на высоком уровне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080" y="611202"/>
            <a:ext cx="1444877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288324" y="394648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408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028946" y="6582102"/>
            <a:ext cx="64246" cy="14714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8" name="Picture 4" descr="http://www.kti.ru/img/news/2200/big_59ba2d94c7863b43313355e8307996bbd9521dbde3b54867ababead732b9b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22" y="181233"/>
            <a:ext cx="11806524" cy="654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9885" y="5065631"/>
            <a:ext cx="1438781" cy="14387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33166" y="6319746"/>
            <a:ext cx="7685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Номер телефона (3532) </a:t>
            </a:r>
            <a:r>
              <a:rPr lang="ru-RU" dirty="0" smtClean="0">
                <a:solidFill>
                  <a:schemeClr val="bg1"/>
                </a:solidFill>
              </a:rPr>
              <a:t>56-82-54</a:t>
            </a:r>
            <a:r>
              <a:rPr lang="ru-RU" smtClean="0">
                <a:solidFill>
                  <a:schemeClr val="bg1"/>
                </a:solidFill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06AD-7CE7-45F8-8D21-D559F2ED1672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618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922" y="767722"/>
            <a:ext cx="9241196" cy="706964"/>
          </a:xfrm>
        </p:spPr>
        <p:txBody>
          <a:bodyPr/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лаборатории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6076" y="1647568"/>
            <a:ext cx="11409406" cy="5049794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B31166"/>
              </a:buClr>
              <a:buNone/>
            </a:pP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buClr>
                <a:srgbClr val="B31166"/>
              </a:buClr>
            </a:pP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рием 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биологических 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 </a:t>
            </a:r>
          </a:p>
          <a:p>
            <a:pPr lvl="0">
              <a:buClr>
                <a:srgbClr val="B31166"/>
              </a:buClr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 биологических сред</a:t>
            </a:r>
          </a:p>
          <a:p>
            <a:pPr lvl="0">
              <a:buClr>
                <a:srgbClr val="B31166"/>
              </a:buClr>
            </a:pP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контроля качества выполняемых 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</a:t>
            </a:r>
          </a:p>
          <a:p>
            <a:pPr lvl="0">
              <a:buClr>
                <a:srgbClr val="B31166"/>
              </a:buClr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биологического материала, 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нормативным 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 </a:t>
            </a:r>
          </a:p>
          <a:p>
            <a:pPr lvl="0">
              <a:buClr>
                <a:srgbClr val="B31166"/>
              </a:buClr>
            </a:pP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едение 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отчетной 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документации </a:t>
            </a:r>
          </a:p>
          <a:p>
            <a:pPr lvl="0">
              <a:buClr>
                <a:srgbClr val="B31166"/>
              </a:buClr>
            </a:pP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формление 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выдача результатов исследований. </a:t>
            </a: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3070" y="685424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8853" y="962994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61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831" y="476738"/>
            <a:ext cx="9456239" cy="1647468"/>
          </a:xfrm>
        </p:spPr>
        <p:txBody>
          <a:bodyPr/>
          <a:lstStyle/>
          <a:p>
            <a:r>
              <a:rPr lang="ru-RU" sz="1600" b="1" dirty="0" smtClean="0"/>
              <a:t>Нормативный документ </a:t>
            </a:r>
            <a:r>
              <a:rPr lang="ru-RU" sz="1600" b="1" dirty="0"/>
              <a:t>Минздрава России, </a:t>
            </a:r>
            <a:r>
              <a:rPr lang="ru-RU" sz="1600" b="1" dirty="0" smtClean="0"/>
              <a:t>регламентирующий </a:t>
            </a:r>
            <a:r>
              <a:rPr lang="ru-RU" sz="1600" b="1" dirty="0"/>
              <a:t>проведение химико-токсикологических исследований в химико-токсикологической лаборатории. </a:t>
            </a:r>
            <a:br>
              <a:rPr lang="ru-RU" sz="1600" b="1" dirty="0"/>
            </a:br>
            <a:r>
              <a:rPr lang="ru-RU" sz="1600" b="1" dirty="0"/>
              <a:t>    Приказ </a:t>
            </a:r>
            <a:r>
              <a:rPr lang="ru-RU" sz="1600" b="1" dirty="0" err="1"/>
              <a:t>Минздравсоцразвития</a:t>
            </a:r>
            <a:r>
              <a:rPr lang="ru-RU" sz="1600" b="1" dirty="0"/>
              <a:t> РФ от 27.01.2006 № 40 "Об организации проведения химико-токсикологических исследований при аналитической диагностике наличия в организме человека алкоголя, наркотических средств, психотропных и других токсических веществ"</a:t>
            </a:r>
            <a:br>
              <a:rPr lang="ru-RU" sz="1600" b="1" dirty="0"/>
            </a:br>
            <a:endParaRPr lang="ru-RU" sz="1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737" y="581081"/>
            <a:ext cx="1438781" cy="1438781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 flipH="1">
            <a:off x="9980613" y="5908430"/>
            <a:ext cx="312249" cy="11136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07136"/>
              </p:ext>
            </p:extLst>
          </p:nvPr>
        </p:nvGraphicFramePr>
        <p:xfrm>
          <a:off x="205946" y="2124205"/>
          <a:ext cx="11862486" cy="44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1271"/>
                <a:gridCol w="2081129"/>
                <a:gridCol w="1845276"/>
                <a:gridCol w="2210085"/>
                <a:gridCol w="2106542"/>
                <a:gridCol w="1738183"/>
              </a:tblGrid>
              <a:tr h="1665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Нормативный документ, категория обследуемых граждан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Предварительные исследования. Перечень контролируемых веществ в моче.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Предварительные исследования. Использование анализаторов.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Контроль за показателями образца мочи при отборе. Нормирование показателей.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Подтверждающие методы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химико-токсикологические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исследования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Сроки проведения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химико-токсикологических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исследований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22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Приказ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Минздравсоцразвития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России от </a:t>
                      </a: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27.01.06 №40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Наркотическиесредства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психотропные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вещества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токсические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вещества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(без конкретизации)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предусмотрено обязательное использование анализаторов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Температура в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течении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минут: 32,5-37,7 ºС,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рН: 4-8,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относительная плотность: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1,008-1,025,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креатинин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4,4-17,7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Газовая хроматография, </a:t>
                      </a: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хроматомасс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-спектрометрия, жидкостная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хроматография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регламентировано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05946" y="581081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72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460" y="469557"/>
            <a:ext cx="9445153" cy="1211075"/>
          </a:xfrm>
        </p:spPr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</a:rPr>
              <a:t>С 2000 года наша лаборатория регулярно принимает  участие в ФСВОК (Федеральная система </a:t>
            </a:r>
            <a:r>
              <a:rPr lang="ru-RU" sz="2400" b="1" dirty="0" smtClean="0">
                <a:solidFill>
                  <a:schemeClr val="bg1"/>
                </a:solidFill>
              </a:rPr>
              <a:t>внешней оценки качества лабораторных исследований)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оценки </a:t>
            </a:r>
            <a:r>
              <a:rPr lang="ru-RU" dirty="0">
                <a:solidFill>
                  <a:schemeClr val="bg1"/>
                </a:solidFill>
              </a:rPr>
              <a:t>качества</a:t>
            </a:r>
            <a:r>
              <a:rPr lang="ru-RU" dirty="0" smtClean="0">
                <a:solidFill>
                  <a:schemeClr val="bg1"/>
                </a:solidFill>
              </a:rPr>
              <a:t>).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724" y="1680632"/>
            <a:ext cx="7357650" cy="50580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070" y="685424"/>
            <a:ext cx="1438781" cy="143878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03524" y="1210129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389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740" y="602965"/>
            <a:ext cx="9868930" cy="706964"/>
          </a:xfrm>
        </p:spPr>
        <p:txBody>
          <a:bodyPr/>
          <a:lstStyle/>
          <a:p>
            <a:r>
              <a:rPr lang="ru-RU" sz="2000" b="1" dirty="0">
                <a:solidFill>
                  <a:schemeClr val="bg1"/>
                </a:solidFill>
              </a:rPr>
              <a:t>С 2015 года лаборатория успешно участвует в программе </a:t>
            </a:r>
            <a:r>
              <a:rPr lang="ru-RU" sz="2000" b="1" dirty="0" err="1">
                <a:solidFill>
                  <a:schemeClr val="bg1"/>
                </a:solidFill>
              </a:rPr>
              <a:t>МежТоксЛаб</a:t>
            </a:r>
            <a:r>
              <a:rPr lang="ru-RU" sz="2000" b="1" dirty="0">
                <a:solidFill>
                  <a:schemeClr val="bg1"/>
                </a:solidFill>
              </a:rPr>
              <a:t> (сличение результатов химико-токсикологических исследований между химико-токсикологическими лабораториями разных регионов России).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742" y="1470454"/>
            <a:ext cx="7084540" cy="5313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2379" y="835908"/>
            <a:ext cx="1438781" cy="143878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264640" y="1171456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814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404" y="685424"/>
            <a:ext cx="5377651" cy="5189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12405" y="1466335"/>
            <a:ext cx="5987250" cy="4950941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buClr>
                <a:srgbClr val="B31166"/>
              </a:buClr>
              <a:buFont typeface="Wingdings 3" charset="2"/>
              <a:buChar char=""/>
            </a:pPr>
            <a:r>
              <a:rPr lang="ru-RU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постоянно совершенствуется и знакомиться  с новейшими методами исследований</a:t>
            </a:r>
          </a:p>
          <a:p>
            <a:pPr marL="342900" lvl="0" indent="-342900">
              <a:buClr>
                <a:srgbClr val="B31166"/>
              </a:buClr>
              <a:buFont typeface="Wingdings 3" charset="2"/>
              <a:buChar char=""/>
            </a:pPr>
            <a:r>
              <a:rPr lang="ru-RU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лаборатории постоянно повышают свою профессиональную      квалификацию путем чтения специализированной литературы, участия в семинарах, конференциях. Посещают специализированные сайты: «Нет наркотикам», «Форум судебных медиков», «</a:t>
            </a:r>
            <a:r>
              <a:rPr lang="ru-RU" sz="2200" b="1" cap="none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Судмед-мс</a:t>
            </a:r>
            <a:r>
              <a:rPr lang="ru-RU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прочее. </a:t>
            </a:r>
          </a:p>
          <a:p>
            <a:pPr marL="342900" lvl="0" indent="-342900">
              <a:buClr>
                <a:srgbClr val="B31166"/>
              </a:buClr>
              <a:buFont typeface="Wingdings 3" charset="2"/>
              <a:buChar char=""/>
            </a:pPr>
            <a:r>
              <a:rPr lang="ru-RU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членами ассоциации специалистов по химико-токсикологическому и судебно-медицинскому анализу.</a:t>
            </a:r>
          </a:p>
          <a:p>
            <a:pPr marL="342900" lvl="0" indent="-342900">
              <a:buClr>
                <a:srgbClr val="B31166"/>
              </a:buClr>
              <a:buFont typeface="Wingdings 3" charset="2"/>
              <a:buChar char=""/>
            </a:pPr>
            <a:r>
              <a:rPr lang="ru-RU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Членами ассоциации специалистов и организаций лабораторной службы «Федерация лабораторной медицины</a:t>
            </a:r>
            <a:r>
              <a:rPr lang="ru-RU" sz="2200" b="1" cap="none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200" b="1" cap="none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Clr>
                <a:srgbClr val="B31166"/>
              </a:buClr>
              <a:buFont typeface="Wingdings 3" charset="2"/>
              <a:buChar char=""/>
            </a:pPr>
            <a:endParaRPr lang="ru-RU" sz="2200" b="1" cap="none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3070" y="685424"/>
            <a:ext cx="1438781" cy="14387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569" y="2247199"/>
            <a:ext cx="4539939" cy="16740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8509" y="510417"/>
            <a:ext cx="2806862" cy="16137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3880" y="3921210"/>
            <a:ext cx="3894955" cy="20279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8438" y="4160154"/>
            <a:ext cx="1620595" cy="156442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18853" y="170617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013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Нововведения лаборатории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708" y="2124204"/>
            <a:ext cx="11994292" cy="4733795"/>
          </a:xfrm>
        </p:spPr>
        <p:txBody>
          <a:bodyPr>
            <a:normAutofit fontScale="77500" lnSpcReduction="20000"/>
          </a:bodyPr>
          <a:lstStyle/>
          <a:p>
            <a:pPr lvl="0"/>
            <a:endParaRPr lang="ru-RU" dirty="0" smtClean="0"/>
          </a:p>
          <a:p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Ежеквартально производится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электронных библиотек, благодаря которым мы очень быстро 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можем обнаружить,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недавно появившееся на 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рынке,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вещества. База 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наших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 составляет около 20 000 спектров (т. е веществ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2016-2018 произведена оптимизация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аналитического процесса 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(разработка стандартных операционных процедур, оптимизация на рабочем месте,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поточность исследований).</a:t>
            </a:r>
          </a:p>
          <a:p>
            <a:pPr lvl="0"/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информационных систем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(электронные регистрационные журналы, 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хранения информации на отдельном носителе (архивирование результатов)).</a:t>
            </a:r>
          </a:p>
          <a:p>
            <a:pPr lvl="0"/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результатов химико-токсикологического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в электронном виде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Система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в электронном виде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3070" y="685424"/>
            <a:ext cx="1438781" cy="143878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6755" y="205980"/>
            <a:ext cx="838199" cy="767687"/>
          </a:xfrm>
        </p:spPr>
        <p:txBody>
          <a:bodyPr/>
          <a:lstStyle/>
          <a:p>
            <a:fld id="{95A706AD-7CE7-45F8-8D21-D559F2ED1672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2581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1619</TotalTime>
  <Words>2644</Words>
  <Application>Microsoft Office PowerPoint</Application>
  <PresentationFormat>Широкоэкранный</PresentationFormat>
  <Paragraphs>632</Paragraphs>
  <Slides>33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4" baseType="lpstr">
      <vt:lpstr>Arial</vt:lpstr>
      <vt:lpstr>Calibri</vt:lpstr>
      <vt:lpstr>Century Gothic</vt:lpstr>
      <vt:lpstr>Courier New</vt:lpstr>
      <vt:lpstr>DejaVuSans</vt:lpstr>
      <vt:lpstr>Symbol</vt:lpstr>
      <vt:lpstr>Times New Roman</vt:lpstr>
      <vt:lpstr>Verdana</vt:lpstr>
      <vt:lpstr>Wingdings</vt:lpstr>
      <vt:lpstr>Wingdings 3</vt:lpstr>
      <vt:lpstr>Ион (конференц-зал)</vt:lpstr>
      <vt:lpstr>Анализ деятельности химико-токсикологической лаборатории диспансера</vt:lpstr>
      <vt:lpstr>Население Оренбургской области  на 01.01.2018 составляет 1 977 720 человек.</vt:lpstr>
      <vt:lpstr>Задачи лаборатории </vt:lpstr>
      <vt:lpstr>Функции лаборатории</vt:lpstr>
      <vt:lpstr>Нормативный документ Минздрава России, регламентирующий проведение химико-токсикологических исследований в химико-токсикологической лаборатории.      Приказ Минздравсоцразвития РФ от 27.01.2006 № 40 "Об организации проведения химико-токсикологических исследований при аналитической диагностике наличия в организме человека алкоголя, наркотических средств, психотропных и других токсических веществ" </vt:lpstr>
      <vt:lpstr>С 2000 года наша лаборатория регулярно принимает  участие в ФСВОК (Федеральная система внешней оценки качества лабораторных исследований)</vt:lpstr>
      <vt:lpstr>С 2015 года лаборатория успешно участвует в программе МежТоксЛаб (сличение результатов химико-токсикологических исследований между химико-токсикологическими лабораториями разных регионов России).</vt:lpstr>
      <vt:lpstr>Самообразование</vt:lpstr>
      <vt:lpstr>Нововведения лаборатории</vt:lpstr>
      <vt:lpstr>Нововведения  лаборатории</vt:lpstr>
      <vt:lpstr> Химико-токсикологической лабораторией разработаны рекомендации по порядку проведения химико-токсикологических исследований, которые предоставлены для работы в наркологические кабинеты и медицинские учреждения области.  Нарушение:  Отсутствует контроль первого вскрытия</vt:lpstr>
      <vt:lpstr>Правильное оформление биологического материала</vt:lpstr>
      <vt:lpstr>Нарушение: Малое количество образца, сгусток. Кровь 15 мл, моча не мене 30 мл.  (в пенициллиновом флаконе около 15 мл, в двух флаконах не менее половины)</vt:lpstr>
      <vt:lpstr>Нарушение: двойная этикетка </vt:lpstr>
      <vt:lpstr>Множественные нарушения -отсутствие этикетки -контроля первого вскрытия - один экземпляр</vt:lpstr>
      <vt:lpstr>Нарушение: Нет доступа к просмотру подписи освидетельствованного</vt:lpstr>
      <vt:lpstr>Оформление направления</vt:lpstr>
      <vt:lpstr>Нарушение:  отсутствие целостности флакона и наличие загрязнений сопроводительной документации и  этикеток на  пробирках с образцом мочи или крови; </vt:lpstr>
      <vt:lpstr>Наличие двух флаконов  одной перемешанной биосреды. Нарушение: -разная по цвету  -проведении дополнительных исследований (цвет биосред, рН, уд. вес, уровень креатинина, температура); </vt:lpstr>
      <vt:lpstr>Оформление справки о доставке</vt:lpstr>
      <vt:lpstr>Медицинская документация заполняется: -разборчивым подчерком   -печатными буквами - не смываемыми чернилами - компьютерный вариант. </vt:lpstr>
      <vt:lpstr>Оформление этикетки</vt:lpstr>
      <vt:lpstr>Презентация PowerPoint</vt:lpstr>
      <vt:lpstr>Презентация PowerPoint</vt:lpstr>
      <vt:lpstr>«Определение фракций карбогидрат-дефицитного трансферрина методом капиллярного электрофореза» </vt:lpstr>
      <vt:lpstr>Оформление направления на СДТ:  одна пробирка венозной крови            (как на биохимическое исследование, без антикоагулянтов и других реактивов)</vt:lpstr>
      <vt:lpstr>В Оренбургском областном наркологическом диспансере определение маркера CDT на системах капиллярного электрофореза проводится с июня  2015 года</vt:lpstr>
      <vt:lpstr>Химико-токсикологическая лаборатория проводит систематический анализ показателей деятельности, готовит и предоставляет в установленные сроки отчеты о работе, на их основе разрабатывает мероприятия по совершенствованию деятельности лаборатории .</vt:lpstr>
      <vt:lpstr>Презентация PowerPoint</vt:lpstr>
      <vt:lpstr>Презентация PowerPoint</vt:lpstr>
      <vt:lpstr>Презентация PowerPoint</vt:lpstr>
      <vt:lpstr>Планы химико-токсикологической лаборатории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ХТЛ</dc:title>
  <dc:creator>Максим Куликов</dc:creator>
  <cp:lastModifiedBy>user</cp:lastModifiedBy>
  <cp:revision>220</cp:revision>
  <cp:lastPrinted>2018-12-11T06:28:13Z</cp:lastPrinted>
  <dcterms:created xsi:type="dcterms:W3CDTF">2018-04-25T08:46:30Z</dcterms:created>
  <dcterms:modified xsi:type="dcterms:W3CDTF">2018-12-11T10:18:56Z</dcterms:modified>
</cp:coreProperties>
</file>