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85" r:id="rId6"/>
    <p:sldId id="286" r:id="rId7"/>
    <p:sldId id="289" r:id="rId8"/>
    <p:sldId id="260" r:id="rId9"/>
    <p:sldId id="287" r:id="rId10"/>
    <p:sldId id="288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59" d="100"/>
          <a:sy n="59" d="100"/>
        </p:scale>
        <p:origin x="-84" y="-10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7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4267200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effectLst/>
              </a:rPr>
              <a:t>Задачи по профессиональной подготовке психиатров – наркологов в современных условиях </a:t>
            </a:r>
            <a:r>
              <a:rPr lang="ru-RU" sz="4400" dirty="0">
                <a:effectLst/>
              </a:rPr>
              <a:t/>
            </a:r>
            <a:br>
              <a:rPr lang="ru-RU" sz="4400" dirty="0">
                <a:effectLst/>
              </a:rPr>
            </a:br>
            <a:r>
              <a:rPr lang="ru-RU" sz="4400" dirty="0">
                <a:effectLst/>
              </a:rPr>
              <a:t/>
            </a:r>
            <a:br>
              <a:rPr lang="ru-RU" sz="4400" dirty="0">
                <a:effectLst/>
              </a:rPr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581128"/>
            <a:ext cx="7772400" cy="9144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В.А. Дереча</a:t>
            </a:r>
          </a:p>
        </p:txBody>
      </p:sp>
    </p:spTree>
    <p:extLst>
      <p:ext uri="{BB962C8B-B14F-4D97-AF65-F5344CB8AC3E}">
        <p14:creationId xmlns:p14="http://schemas.microsoft.com/office/powerpoint/2010/main" val="3979706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9" t="18346" r="15899" b="13532"/>
          <a:stretch/>
        </p:blipFill>
        <p:spPr bwMode="auto">
          <a:xfrm>
            <a:off x="363968" y="295919"/>
            <a:ext cx="8513654" cy="62190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721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288000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Серьезным недостатком </a:t>
            </a:r>
            <a:r>
              <a:rPr lang="ru-RU" sz="2400" dirty="0"/>
              <a:t>профессионального образования является акцент на </a:t>
            </a:r>
            <a:r>
              <a:rPr lang="ru-RU" sz="2400" dirty="0" smtClean="0"/>
              <a:t>тематическом </a:t>
            </a:r>
            <a:r>
              <a:rPr lang="ru-RU" sz="2400" dirty="0"/>
              <a:t>подходе , который преобладает в </a:t>
            </a:r>
            <a:r>
              <a:rPr lang="ru-RU" sz="2400" dirty="0" err="1"/>
              <a:t>додипломном</a:t>
            </a:r>
            <a:r>
              <a:rPr lang="ru-RU" sz="2400" dirty="0"/>
              <a:t> образовании. </a:t>
            </a:r>
            <a:endParaRPr lang="en-US" sz="2400" dirty="0"/>
          </a:p>
          <a:p>
            <a:pPr marL="288000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8000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профессионала главное- овладеть специальными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(т.е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особыми) видами деятельности.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288000"/>
            <a:endParaRPr lang="ru-RU" sz="2400" dirty="0" smtClean="0"/>
          </a:p>
          <a:p>
            <a:pPr marL="288000"/>
            <a:r>
              <a:rPr lang="ru-RU" sz="2400" dirty="0" smtClean="0"/>
              <a:t>Поэтому </a:t>
            </a:r>
            <a:r>
              <a:rPr lang="ru-RU" sz="2400" dirty="0"/>
              <a:t>именно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личностно –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деятельностный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подход</a:t>
            </a:r>
            <a:r>
              <a:rPr lang="ru-RU" sz="2400" dirty="0"/>
              <a:t> должен быть в основе как обучения, так и самообразования профессионалов.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4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Охранная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</a:t>
            </a: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наркологии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Поговорка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умный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знает, чего он хочет , а мудрый знает, чего ему не надо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Н.Н.Иванец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И.П.Анохина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основное в формировании здорового образа жизни – правильное информирование населения, начиная с детей…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охрана трезвеннического здоровья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как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ее организовать и реализовывать систематически путем межведомственного взаимодействия – этому виду деятельности надо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учиться.</a:t>
            </a: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Требуется также постоянное просвещение 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 огромным множеством рекомендаций, памяток, брошюр, которые должны быть везде, на каждом шагу.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4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363272" cy="579350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Профилактическая деятельность в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наркологии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Что такое  1,2-я и 3-я </a:t>
            </a:r>
            <a:r>
              <a:rPr lang="ru-RU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наркопрофилактики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какие существуют их функциональные модели и, самое  главное, - как организовать работу, чтобы профилактическая деятельность была бы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выраженным направлением наркологической службы, а не “мероприятиями”.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все это умеют</a:t>
            </a: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 все-таки развести, т.е.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отделить профилактику от охраны трезвеннического образа жизни.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030" name="Picture 6" descr="https://img1.goodfon.com/original/3888x2592/5/cc/vaza-siren-list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173006"/>
            <a:ext cx="2520280" cy="1824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4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Диагностическая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Требуется диагностическое мышление применительно к диагнозам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синдромальным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нозологическим , статистическим, клинико- структурным, клинико- динамическим , функционально – реабилитационным, психотерапевтическим, психологическим,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коморбидным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параклиническим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лабораторным и т.д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Диагноз зависимости не есть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диагноз ее последствий.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Всесторонний диагноз = 50%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успеха в лечении!</a:t>
            </a:r>
            <a:endParaRPr lang="ru-RU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2" name="Picture 4" descr="http://sepimages.ru/uploads/images/t/s/v/tsvetok_magnolija_foto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392" y="3429000"/>
            <a:ext cx="3744416" cy="234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4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Лечебная деятельность: виды и этапы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терапии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Требуется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лечебное мышление применительно и задачам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воздействия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пациента: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lphaLcParenR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спектрально- организменного направления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lphaLcParenR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индивидуально – личностного направления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lphaLcParenR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оздействие клинически </a:t>
            </a: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адекватного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обоих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направлениях.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D:\Мои документы\фото кафедра\фотографии сайт\детский психотерапев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861048"/>
            <a:ext cx="3600400" cy="2539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4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192024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Реабилитационная деятельность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Требуется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системно функциональное мышление на основе глубоких знаний личности и принципов ее адаптации.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Без реабилитации больных прерываются ремиссии в их зависимостях, однако крайне мало собственно научных разработок и концепций.</a:t>
            </a:r>
          </a:p>
          <a:p>
            <a:endParaRPr lang="ru-RU" dirty="0"/>
          </a:p>
        </p:txBody>
      </p:sp>
      <p:pic>
        <p:nvPicPr>
          <p:cNvPr id="7170" name="Picture 2" descr="https://img3.badfon.ru/original/1920x1080/9/54/cvety-vesna-cveteni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21088"/>
            <a:ext cx="410264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48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192024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по освидетельствованию и экспертизе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92024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Требует исключительно глубокой квалификации как нарколога, а также  четких знаний законов и нормативных документов. Однако и здесь важно овладеть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стереотипом соответствующих действий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соответствующими навыками и найти в себе нужные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способности, соответственно ожиданиям и требованиям общества.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48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Организационная деятельность в наркологии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Предусматривает способность к осуществлению: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эпидемиологических исследований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контроля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наркоситуации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создания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современной материально – технической базы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подбора и подготовки кадров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создания специализированной сети, т.е. системы оказания наркологической помощи по дифференцированным направлениям: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- консультативные пункты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- отделения для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детоксикации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- амбулаторные звенья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- стационарные звенья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- лабораторно- диагностические звенья</a:t>
            </a: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- реабилитационные звенья и т.п. </a:t>
            </a:r>
          </a:p>
          <a:p>
            <a:endParaRPr lang="ru-RU" dirty="0"/>
          </a:p>
        </p:txBody>
      </p:sp>
      <p:pic>
        <p:nvPicPr>
          <p:cNvPr id="8194" name="Picture 2" descr="http://sepimages.ru/uploads/images/t/s/v/tsveti_vse_tsveti_foto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01008"/>
            <a:ext cx="316835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48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Желаю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профессионального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процветания,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позитивного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личностного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роста 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становления Персоной с большой буквы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Желаю признания и благодарностей со стороны общества за Вашу трудную, но благородную деятельность!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://freewallpapersworld.com/ui/images/6/WDF_17441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675" y="3107676"/>
            <a:ext cx="5760640" cy="2913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4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Профессия-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род трудовой деятельности.</a:t>
            </a:r>
          </a:p>
          <a:p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Профессионал </a:t>
            </a:r>
            <a:r>
              <a:rPr lang="ru-RU" sz="2800" b="1" dirty="0">
                <a:solidFill>
                  <a:schemeClr val="tx1"/>
                </a:solidFill>
              </a:rPr>
              <a:t>–</a:t>
            </a:r>
            <a:r>
              <a:rPr lang="ru-RU" sz="2800" dirty="0">
                <a:solidFill>
                  <a:schemeClr val="tx1"/>
                </a:solidFill>
              </a:rPr>
              <a:t> специалист своего дела.</a:t>
            </a:r>
          </a:p>
          <a:p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Специалист-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dirty="0" smtClean="0"/>
              <a:t>«</a:t>
            </a:r>
            <a:r>
              <a:rPr lang="ru-RU" sz="2800" dirty="0" smtClean="0">
                <a:solidFill>
                  <a:schemeClr val="tx1"/>
                </a:solidFill>
              </a:rPr>
              <a:t>особый человек», </a:t>
            </a:r>
            <a:r>
              <a:rPr lang="ru-RU" sz="2800" dirty="0">
                <a:solidFill>
                  <a:schemeClr val="tx1"/>
                </a:solidFill>
              </a:rPr>
              <a:t>т.е. мастер своего дела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>
                <a:solidFill>
                  <a:schemeClr val="tx1"/>
                </a:solidFill>
              </a:rPr>
              <a:t>Профессионалами становятся после получения высшего образования.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4083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Глобальные требования к профессиональному образованию: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быть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способным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восстанавливать и сохранять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адаптацию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современного человека к требованиям социума;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быть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способным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минимизировать или вообще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предупреждать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негативные проявления т.н.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“человеческого фактора”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быть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способным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поддерживать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биопсихосоциальное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благополучие человека, т.е. его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здоровье, душевное и духовное состояние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4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Проблемы профессионального образования в современных условиях: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 квалификации специалистов предъявляются все более высокие требования;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сроки обучения на последипломных курсах образования сокращаются;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акцент переносится на самостоятельное обучение , для реализации которого требуются: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переформирование личности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обучающихся;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ru-RU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учебно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–методические переформирования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4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1019495"/>
            <a:ext cx="4922304" cy="464137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«Врач и сам лекарство для больного»</a:t>
            </a:r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«Мы лечим не столько нашими методами, сколько самими собою за счет владения необходимыми технологиями специальной деятельности»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75594" y="1736439"/>
            <a:ext cx="4378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М.Балинт (1896-1970)</a:t>
            </a: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5" y="548680"/>
            <a:ext cx="1914252" cy="266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139952" y="5426060"/>
            <a:ext cx="46137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М.Эриксон (1901-1980)</a:t>
            </a: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5" y="3369403"/>
            <a:ext cx="1914252" cy="255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98921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725" y="4293096"/>
            <a:ext cx="3317190" cy="4255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А.Н. Леонтьев (1903- 1979)  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24393" y="1052736"/>
            <a:ext cx="50405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“Формирование личности предполагает  развитие процесса 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целеобразования</a:t>
            </a:r>
            <a:r>
              <a:rPr lang="ru-RU" sz="28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…  и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действий субъекта</a:t>
            </a:r>
            <a:r>
              <a:rPr lang="ru-RU" sz="28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</a:p>
          <a:p>
            <a:endParaRPr lang="ru-RU" sz="28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28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 Из книги “Деятельность. Сознание. Личность”) </a:t>
            </a:r>
            <a:endParaRPr lang="ru-RU" sz="2800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09" y="499186"/>
            <a:ext cx="2675223" cy="3594100"/>
          </a:xfrm>
          <a:prstGeom prst="rect">
            <a:avLst/>
          </a:prstGeom>
        </p:spPr>
      </p:pic>
      <p:pic>
        <p:nvPicPr>
          <p:cNvPr id="5122" name="Picture 2" descr="http://wallpaperscraft.ru/image/cvetok_lepestki_fioletovyy_88999_1920x10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020" y="4365104"/>
            <a:ext cx="3569163" cy="200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968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6556" y="940080"/>
            <a:ext cx="659020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Целевой интегрирующий фактор образования: 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вид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профессиональной деятельности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689233"/>
            <a:ext cx="6643110" cy="12241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28135"/>
            <a:ext cx="7704856" cy="625094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Тематические направления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Темы занятий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Практические занятия, практики, практикумы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Профессиональная деятельность в реальных условиях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Профессиональная личность специалиста (способность+  готовность+ профессиональное самосознание)</a:t>
            </a: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im0-tub-ru.yandex.net/i?id=086ee7b12085e8537c6a1693cf53c6a2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570532"/>
            <a:ext cx="3096344" cy="185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505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Профессиональное становление специалиста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должно включать в себя прежде всего его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личностный рост, высшая степень которого являет собою </a:t>
            </a:r>
            <a:r>
              <a:rPr lang="ru-RU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персоногенез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(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Хочешь быть счастливым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будь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Личностный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рост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особое личностное развитие в направлении достижения не только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профессионального </a:t>
            </a:r>
            <a:r>
              <a:rPr lang="ru-RU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компетентностного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состояния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но также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профессионального самосознания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Персона – личность, способная исполнять ту роль, которую ожидает общество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которая обществу необходима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К.Ю.Юнг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4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" t="13243" r="112" b="841"/>
          <a:stretch/>
        </p:blipFill>
        <p:spPr bwMode="auto">
          <a:xfrm>
            <a:off x="919564" y="1405719"/>
            <a:ext cx="7488832" cy="49756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747216" y="1228299"/>
            <a:ext cx="88335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274192"/>
            <a:ext cx="63766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8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7-шаговая модель профессионального </a:t>
            </a:r>
            <a:r>
              <a:rPr kumimoji="0" lang="ru-RU" altLang="ru-RU" sz="2800" b="1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персоногенеза</a:t>
            </a:r>
            <a:r>
              <a:rPr kumimoji="0" lang="ru-RU" altLang="ru-RU" sz="28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ru-RU" sz="2800" b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59065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118</TotalTime>
  <Words>765</Words>
  <Application>Microsoft Office PowerPoint</Application>
  <PresentationFormat>Экран (4:3)</PresentationFormat>
  <Paragraphs>106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Задачи по профессиональной подготовке психиатров – наркологов в современных условиях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по профессиональной подготовке психиатров – наркологов в современных условиях   </dc:title>
  <dc:creator>User</dc:creator>
  <cp:lastModifiedBy>Microsoft Office</cp:lastModifiedBy>
  <cp:revision>11</cp:revision>
  <dcterms:created xsi:type="dcterms:W3CDTF">2017-12-11T18:58:40Z</dcterms:created>
  <dcterms:modified xsi:type="dcterms:W3CDTF">2017-12-11T23:21:12Z</dcterms:modified>
</cp:coreProperties>
</file>